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Lst>
  <p:notesMasterIdLst>
    <p:notesMasterId r:id="rId18"/>
  </p:notesMasterIdLst>
  <p:handoutMasterIdLst>
    <p:handoutMasterId r:id="rId19"/>
  </p:handoutMasterIdLst>
  <p:sldIdLst>
    <p:sldId id="300" r:id="rId6"/>
    <p:sldId id="265" r:id="rId7"/>
    <p:sldId id="302" r:id="rId8"/>
    <p:sldId id="266" r:id="rId9"/>
    <p:sldId id="307" r:id="rId10"/>
    <p:sldId id="261" r:id="rId11"/>
    <p:sldId id="262" r:id="rId12"/>
    <p:sldId id="269" r:id="rId13"/>
    <p:sldId id="268" r:id="rId14"/>
    <p:sldId id="259" r:id="rId15"/>
    <p:sldId id="308" r:id="rId16"/>
    <p:sldId id="299" r:id="rId17"/>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062" autoAdjust="0"/>
    <p:restoredTop sz="94660"/>
  </p:normalViewPr>
  <p:slideViewPr>
    <p:cSldViewPr showGuides="1">
      <p:cViewPr>
        <p:scale>
          <a:sx n="120" d="100"/>
          <a:sy n="120" d="100"/>
        </p:scale>
        <p:origin x="1410" y="324"/>
      </p:cViewPr>
      <p:guideLst>
        <p:guide orient="horz" pos="2160"/>
        <p:guide pos="2880"/>
      </p:guideLst>
    </p:cSldViewPr>
  </p:slid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tableStyles" Target="tableStyles.xml"/><Relationship Id="rId10" Type="http://schemas.openxmlformats.org/officeDocument/2006/relationships/slide" Target="slides/slide5.xml"/><Relationship Id="rId19"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1/16/2026</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1/16/2026</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2</a:t>
            </a:fld>
            <a:endParaRPr lang="en-US"/>
          </a:p>
        </p:txBody>
      </p:sp>
    </p:spTree>
    <p:extLst>
      <p:ext uri="{BB962C8B-B14F-4D97-AF65-F5344CB8AC3E}">
        <p14:creationId xmlns:p14="http://schemas.microsoft.com/office/powerpoint/2010/main" val="350498774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3</a:t>
            </a:fld>
            <a:endParaRPr lang="en-US"/>
          </a:p>
        </p:txBody>
      </p:sp>
    </p:spTree>
    <p:extLst>
      <p:ext uri="{BB962C8B-B14F-4D97-AF65-F5344CB8AC3E}">
        <p14:creationId xmlns:p14="http://schemas.microsoft.com/office/powerpoint/2010/main" val="208183775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4</a:t>
            </a:fld>
            <a:endParaRPr lang="en-US"/>
          </a:p>
        </p:txBody>
      </p:sp>
    </p:spTree>
    <p:extLst>
      <p:ext uri="{BB962C8B-B14F-4D97-AF65-F5344CB8AC3E}">
        <p14:creationId xmlns:p14="http://schemas.microsoft.com/office/powerpoint/2010/main" val="222845274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5</a:t>
            </a:fld>
            <a:endParaRPr lang="en-US"/>
          </a:p>
        </p:txBody>
      </p:sp>
    </p:spTree>
    <p:extLst>
      <p:ext uri="{BB962C8B-B14F-4D97-AF65-F5344CB8AC3E}">
        <p14:creationId xmlns:p14="http://schemas.microsoft.com/office/powerpoint/2010/main" val="408769258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6</a:t>
            </a:fld>
            <a:endParaRPr lang="en-US"/>
          </a:p>
        </p:txBody>
      </p:sp>
    </p:spTree>
    <p:extLst>
      <p:ext uri="{BB962C8B-B14F-4D97-AF65-F5344CB8AC3E}">
        <p14:creationId xmlns:p14="http://schemas.microsoft.com/office/powerpoint/2010/main" val="306341231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7</a:t>
            </a:fld>
            <a:endParaRPr lang="en-US"/>
          </a:p>
        </p:txBody>
      </p:sp>
    </p:spTree>
    <p:extLst>
      <p:ext uri="{BB962C8B-B14F-4D97-AF65-F5344CB8AC3E}">
        <p14:creationId xmlns:p14="http://schemas.microsoft.com/office/powerpoint/2010/main" val="333558802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8</a:t>
            </a:fld>
            <a:endParaRPr lang="en-US"/>
          </a:p>
        </p:txBody>
      </p:sp>
    </p:spTree>
    <p:extLst>
      <p:ext uri="{BB962C8B-B14F-4D97-AF65-F5344CB8AC3E}">
        <p14:creationId xmlns:p14="http://schemas.microsoft.com/office/powerpoint/2010/main" val="391746443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9</a:t>
            </a:fld>
            <a:endParaRPr lang="en-US"/>
          </a:p>
        </p:txBody>
      </p:sp>
    </p:spTree>
    <p:extLst>
      <p:ext uri="{BB962C8B-B14F-4D97-AF65-F5344CB8AC3E}">
        <p14:creationId xmlns:p14="http://schemas.microsoft.com/office/powerpoint/2010/main" val="395726018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62AC51D-6DAA-4455-8EA7-D54B64909A85}" type="slidenum">
              <a:rPr lang="en-US" smtClean="0"/>
              <a:t>12</a:t>
            </a:fld>
            <a:endParaRPr lang="en-US"/>
          </a:p>
        </p:txBody>
      </p:sp>
    </p:spTree>
    <p:extLst>
      <p:ext uri="{BB962C8B-B14F-4D97-AF65-F5344CB8AC3E}">
        <p14:creationId xmlns:p14="http://schemas.microsoft.com/office/powerpoint/2010/main" val="23296038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lvl1pPr>
              <a:defRPr>
                <a:solidFill>
                  <a:schemeClr val="tx2"/>
                </a:solidFill>
              </a:defRPr>
            </a:lvl1pPr>
          </a:lstStyle>
          <a:p>
            <a:r>
              <a:rPr lang="en-US" dirty="0"/>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5" name="Footer Placeholder 4"/>
          <p:cNvSpPr>
            <a:spLocks noGrp="1"/>
          </p:cNvSpPr>
          <p:nvPr>
            <p:ph type="ftr" sz="quarter" idx="11"/>
          </p:nvPr>
        </p:nvSpPr>
        <p:spPr/>
        <p:txBody>
          <a:bodyPr/>
          <a:lstStyle/>
          <a:p>
            <a:r>
              <a:rPr lang="en-US"/>
              <a:t>Footer text goes here.</a:t>
            </a:r>
          </a:p>
        </p:txBody>
      </p:sp>
      <p:sp>
        <p:nvSpPr>
          <p:cNvPr id="7"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5744571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21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304800" y="990600"/>
            <a:ext cx="8534400" cy="5052221"/>
          </a:xfrm>
          <a:prstGeom prst="rect">
            <a:avLst/>
          </a:prstGeom>
        </p:spPr>
        <p:txBody>
          <a:bodyPr/>
          <a:lstStyle>
            <a:lvl1pPr>
              <a:defRPr sz="2600">
                <a:solidFill>
                  <a:schemeClr val="tx2"/>
                </a:solidFill>
              </a:defRPr>
            </a:lvl1pPr>
            <a:lvl2pPr>
              <a:defRPr sz="2400">
                <a:solidFill>
                  <a:schemeClr val="tx2"/>
                </a:solidFill>
              </a:defRPr>
            </a:lvl2pPr>
            <a:lvl3pPr>
              <a:defRPr sz="2200">
                <a:solidFill>
                  <a:schemeClr val="tx2"/>
                </a:solidFill>
              </a:defRPr>
            </a:lvl3pPr>
            <a:lvl4pPr>
              <a:defRPr sz="2100">
                <a:solidFill>
                  <a:schemeClr val="tx2"/>
                </a:solidFill>
              </a:defRPr>
            </a:lvl4pPr>
            <a:lvl5pPr>
              <a:defRPr sz="200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ooter Placeholder 4"/>
          <p:cNvSpPr>
            <a:spLocks noGrp="1"/>
          </p:cNvSpPr>
          <p:nvPr>
            <p:ph type="ftr" sz="quarter" idx="11"/>
          </p:nvPr>
        </p:nvSpPr>
        <p:spPr>
          <a:xfrm>
            <a:off x="2743200" y="6553200"/>
            <a:ext cx="4038600" cy="228600"/>
          </a:xfrm>
        </p:spPr>
        <p:txBody>
          <a:bodyPr/>
          <a:lstStyle/>
          <a:p>
            <a:r>
              <a:rPr lang="en-US"/>
              <a:t>Footer text goes here.</a:t>
            </a: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7900848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a:t>Footer text goes here.</a:t>
            </a:r>
            <a:endParaRPr lang="en-US" dirty="0"/>
          </a:p>
        </p:txBody>
      </p:sp>
      <p:sp>
        <p:nvSpPr>
          <p:cNvPr id="4" name="Slide Number Placeholder 3"/>
          <p:cNvSpPr>
            <a:spLocks noGrp="1"/>
          </p:cNvSpPr>
          <p:nvPr>
            <p:ph type="sldNum" sz="quarter" idx="11"/>
          </p:nvPr>
        </p:nvSpPr>
        <p:spPr/>
        <p:txBody>
          <a:bodyPr/>
          <a:lstStyle/>
          <a:p>
            <a:fld id="{1D93BD3E-1E9A-4970-A6F7-E7AC52762E0C}" type="slidenum">
              <a:rPr lang="en-US" smtClean="0"/>
              <a:pPr/>
              <a:t>‹#›</a:t>
            </a:fld>
            <a:endParaRPr lang="en-US"/>
          </a:p>
        </p:txBody>
      </p:sp>
      <p:sp>
        <p:nvSpPr>
          <p:cNvPr id="5" name="Content Placeholder 4"/>
          <p:cNvSpPr>
            <a:spLocks noGrp="1"/>
          </p:cNvSpPr>
          <p:nvPr>
            <p:ph sz="half" idx="1"/>
          </p:nvPr>
        </p:nvSpPr>
        <p:spPr>
          <a:xfrm>
            <a:off x="628650" y="990601"/>
            <a:ext cx="3886200" cy="4800600"/>
          </a:xfrm>
          <a:prstGeom prst="rect">
            <a:avLst/>
          </a:prstGeom>
        </p:spPr>
        <p:txBody>
          <a:bodyPr/>
          <a:lstStyle>
            <a:lvl1pPr>
              <a:defRPr sz="2400">
                <a:solidFill>
                  <a:schemeClr val="tx2"/>
                </a:solidFill>
              </a:defRPr>
            </a:lvl1pPr>
          </a:lstStyle>
          <a:p>
            <a:endParaRPr lang="en-US" dirty="0"/>
          </a:p>
        </p:txBody>
      </p:sp>
      <p:sp>
        <p:nvSpPr>
          <p:cNvPr id="6" name="Content Placeholder 5"/>
          <p:cNvSpPr>
            <a:spLocks noGrp="1"/>
          </p:cNvSpPr>
          <p:nvPr>
            <p:ph sz="half" idx="2"/>
          </p:nvPr>
        </p:nvSpPr>
        <p:spPr>
          <a:xfrm>
            <a:off x="4629150" y="990601"/>
            <a:ext cx="3886200" cy="4800600"/>
          </a:xfrm>
          <a:prstGeom prst="rect">
            <a:avLst/>
          </a:prstGeom>
        </p:spPr>
        <p:txBody>
          <a:bodyPr/>
          <a:lstStyle>
            <a:lvl1pPr>
              <a:defRPr sz="2400">
                <a:solidFill>
                  <a:schemeClr val="tx2"/>
                </a:solidFill>
              </a:defRPr>
            </a:lvl1pPr>
          </a:lstStyle>
          <a:p>
            <a:endParaRPr lang="en-US"/>
          </a:p>
        </p:txBody>
      </p:sp>
      <p:sp>
        <p:nvSpPr>
          <p:cNvPr id="7" name="Title 1"/>
          <p:cNvSpPr>
            <a:spLocks noGrp="1"/>
          </p:cNvSpPr>
          <p:nvPr>
            <p:ph type="title"/>
          </p:nvPr>
        </p:nvSpPr>
        <p:spPr>
          <a:xfrm>
            <a:off x="381000" y="243682"/>
            <a:ext cx="8458200" cy="518318"/>
          </a:xfrm>
          <a:prstGeom prst="rect">
            <a:avLst/>
          </a:prstGeom>
        </p:spPr>
        <p:txBody>
          <a:bodyPr/>
          <a:lstStyle>
            <a:lvl1pPr algn="l">
              <a:defRPr sz="2100" b="1">
                <a:solidFill>
                  <a:schemeClr val="accent1"/>
                </a:solidFill>
              </a:defRPr>
            </a:lvl1pPr>
          </a:lstStyle>
          <a:p>
            <a:r>
              <a:rPr lang="en-US" dirty="0"/>
              <a:t>Click to edit Master title style</a:t>
            </a:r>
          </a:p>
        </p:txBody>
      </p:sp>
      <p:sp>
        <p:nvSpPr>
          <p:cNvPr id="8" name="Rectangle 7"/>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Connector 8"/>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576478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2100" b="1">
                <a:solidFill>
                  <a:schemeClr val="accent1"/>
                </a:solidFill>
              </a:defRPr>
            </a:lvl1pPr>
          </a:lstStyle>
          <a:p>
            <a:r>
              <a:rPr lang="en-US" dirty="0"/>
              <a:t>Click to edit Master title style</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ooter Placeholder 4"/>
          <p:cNvSpPr>
            <a:spLocks noGrp="1"/>
          </p:cNvSpPr>
          <p:nvPr>
            <p:ph type="ftr" sz="quarter" idx="11"/>
          </p:nvPr>
        </p:nvSpPr>
        <p:spPr>
          <a:xfrm>
            <a:off x="2743200" y="6553200"/>
            <a:ext cx="4038600" cy="228600"/>
          </a:xfrm>
        </p:spPr>
        <p:txBody>
          <a:bodyPr/>
          <a:lstStyle/>
          <a:p>
            <a:r>
              <a:rPr lang="en-US"/>
              <a:t>Footer text goes here.</a:t>
            </a: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422003393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image" Target="../media/image2.png"/><Relationship Id="rId5" Type="http://schemas.openxmlformats.org/officeDocument/2006/relationships/theme" Target="../theme/theme2.xml"/><Relationship Id="rId4" Type="http://schemas.openxmlformats.org/officeDocument/2006/relationships/slideLayout" Target="../slideLayouts/slideLayout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Footer text goes here.</a:t>
            </a:r>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algn="l"/>
            <a:r>
              <a:rPr lang="en-US" sz="1000" b="1" baseline="0" dirty="0">
                <a:solidFill>
                  <a:schemeClr val="tx2"/>
                </a:solidFill>
              </a:rPr>
              <a:t>PUBLIC</a:t>
            </a:r>
            <a:endParaRPr lang="en-US" sz="1000" b="1" dirty="0">
              <a:solidFill>
                <a:schemeClr val="tx2"/>
              </a:solidFill>
            </a:endParaRPr>
          </a:p>
        </p:txBody>
      </p:sp>
      <p:sp>
        <p:nvSpPr>
          <p:cNvPr id="13"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1" r:id="rId3"/>
    <p:sldLayoutId id="2147483663" r:id="rId4"/>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hyperlink" Target="https://www.ercot.com/services/comm/mkt_notices/M-B092525-02" TargetMode="External"/><Relationship Id="rId2" Type="http://schemas.openxmlformats.org/officeDocument/2006/relationships/notesSlide" Target="../notesSlides/notesSlide1.xml"/><Relationship Id="rId1" Type="http://schemas.openxmlformats.org/officeDocument/2006/relationships/slideLayout" Target="../slideLayouts/slideLayout3.xml"/><Relationship Id="rId4" Type="http://schemas.openxmlformats.org/officeDocument/2006/relationships/hyperlink" Target="https://www.ercot.com/services/comm/mkt_notices/M-B121725-01" TargetMode="External"/></Relationships>
</file>

<file path=ppt/slides/_rels/slide3.xml.rels><?xml version="1.0" encoding="UTF-8" standalone="yes"?>
<Relationships xmlns="http://schemas.openxmlformats.org/package/2006/relationships"><Relationship Id="rId3" Type="http://schemas.openxmlformats.org/officeDocument/2006/relationships/hyperlink" Target="https://www.ercot.com/services/comm/mkt_notices/M-C103125-01" TargetMode="External"/><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3.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3.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7.xml"/><Relationship Id="rId1" Type="http://schemas.openxmlformats.org/officeDocument/2006/relationships/slideLayout" Target="../slideLayouts/slideLayout3.xml"/><Relationship Id="rId4" Type="http://schemas.openxmlformats.org/officeDocument/2006/relationships/image" Target="../media/image13.svg"/></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a:extLst>
              <a:ext uri="{FF2B5EF4-FFF2-40B4-BE49-F238E27FC236}">
                <a16:creationId xmlns:a16="http://schemas.microsoft.com/office/drawing/2014/main" id="{36BFFDE4-5487-4B99-B5A9-DD2CC4A47BFC}"/>
              </a:ext>
            </a:extLst>
          </p:cNvPr>
          <p:cNvSpPr txBox="1"/>
          <p:nvPr/>
        </p:nvSpPr>
        <p:spPr>
          <a:xfrm>
            <a:off x="3657600" y="2438400"/>
            <a:ext cx="5486400" cy="203132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Arial" panose="020B0604020202020204"/>
                <a:ea typeface="+mn-ea"/>
                <a:cs typeface="+mn-cs"/>
              </a:rPr>
              <a:t>Settlement Stability</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prstClr val="black"/>
                </a:solidFill>
                <a:effectLst/>
                <a:uLnTx/>
                <a:uFillTx/>
                <a:latin typeface="Arial" panose="020B0604020202020204"/>
                <a:ea typeface="+mn-ea"/>
                <a:cs typeface="+mn-cs"/>
              </a:rPr>
              <a:t>2025 Q4 Update to WMS</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Arial" panose="020B060402020202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Arial" panose="020B0604020202020204"/>
                <a:ea typeface="+mn-ea"/>
                <a:cs typeface="+mn-cs"/>
              </a:rPr>
              <a:t>Settlements Group</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Arial" panose="020B0604020202020204"/>
                <a:ea typeface="+mn-ea"/>
                <a:cs typeface="+mn-cs"/>
              </a:rPr>
              <a:t>ERCOT</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Arial" panose="020B060402020202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Arial" panose="020B0604020202020204"/>
                <a:ea typeface="+mn-ea"/>
                <a:cs typeface="+mn-cs"/>
              </a:rPr>
              <a:t>02/04/2026</a:t>
            </a:r>
          </a:p>
        </p:txBody>
      </p:sp>
    </p:spTree>
    <p:extLst>
      <p:ext uri="{BB962C8B-B14F-4D97-AF65-F5344CB8AC3E}">
        <p14:creationId xmlns:p14="http://schemas.microsoft.com/office/powerpoint/2010/main" val="100738947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dirty="0"/>
              <a:t>8.2(2)(g) Net Allocation to Load - Totals and $/MWh</a:t>
            </a:r>
          </a:p>
        </p:txBody>
      </p:sp>
      <p:sp>
        <p:nvSpPr>
          <p:cNvPr id="3" name="Slide Number Placeholder 6">
            <a:extLst>
              <a:ext uri="{FF2B5EF4-FFF2-40B4-BE49-F238E27FC236}">
                <a16:creationId xmlns:a16="http://schemas.microsoft.com/office/drawing/2014/main" id="{0C9560D0-7FBD-4380-9C3E-F9B1EB297F1D}"/>
              </a:ext>
            </a:extLst>
          </p:cNvPr>
          <p:cNvSpPr>
            <a:spLocks noGrp="1"/>
          </p:cNvSpPr>
          <p:nvPr>
            <p:ph type="sldNum" sz="quarter" idx="4"/>
          </p:nvPr>
        </p:nvSpPr>
        <p:spPr/>
        <p:txBody>
          <a:bodyPr/>
          <a:lstStyle/>
          <a:p>
            <a:r>
              <a:rPr lang="en-US" dirty="0"/>
              <a:t>10</a:t>
            </a:r>
          </a:p>
        </p:txBody>
      </p:sp>
      <p:sp>
        <p:nvSpPr>
          <p:cNvPr id="5" name="Title Texts3">
            <a:extLst>
              <a:ext uri="{FF2B5EF4-FFF2-40B4-BE49-F238E27FC236}">
                <a16:creationId xmlns:a16="http://schemas.microsoft.com/office/drawing/2014/main" id="{3D0A9919-E4CF-4CB5-AA6E-FD19B54E6BF0}"/>
              </a:ext>
            </a:extLst>
          </p:cNvPr>
          <p:cNvSpPr txBox="1">
            <a:spLocks/>
          </p:cNvSpPr>
          <p:nvPr/>
        </p:nvSpPr>
        <p:spPr>
          <a:xfrm>
            <a:off x="301752" y="5476274"/>
            <a:ext cx="8537448" cy="348455"/>
          </a:xfr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spcBef>
                <a:spcPts val="0"/>
              </a:spcBef>
              <a:buFont typeface="Arial" panose="020B0604020202020204" pitchFamily="34" charset="0"/>
              <a:buNone/>
            </a:pPr>
            <a:r>
              <a:rPr lang="en-US" sz="1000" dirty="0">
                <a:solidFill>
                  <a:srgbClr val="000000">
                    <a:alpha val="100000"/>
                  </a:srgbClr>
                </a:solidFill>
                <a:latin typeface="Times New Roman"/>
                <a:ea typeface="Times New Roman"/>
                <a:cs typeface="Times New Roman"/>
              </a:rPr>
              <a:t>Note: The Net Allocation to Load amounts provided in this presentation are for informational purposes only and cannot be relied upon for accurate measurements or forecasts of individual QSE charges and payments.</a:t>
            </a:r>
          </a:p>
        </p:txBody>
      </p:sp>
      <p:sp>
        <p:nvSpPr>
          <p:cNvPr id="6" name="Title Texts5">
            <a:extLst>
              <a:ext uri="{FF2B5EF4-FFF2-40B4-BE49-F238E27FC236}">
                <a16:creationId xmlns:a16="http://schemas.microsoft.com/office/drawing/2014/main" id="{F0AE059C-C99A-4A44-B619-C16EB1FFBA48}"/>
              </a:ext>
            </a:extLst>
          </p:cNvPr>
          <p:cNvSpPr txBox="1">
            <a:spLocks/>
          </p:cNvSpPr>
          <p:nvPr/>
        </p:nvSpPr>
        <p:spPr>
          <a:xfrm>
            <a:off x="1676400" y="815182"/>
            <a:ext cx="5788152" cy="219456"/>
          </a:xfr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spcBef>
                <a:spcPts val="0"/>
              </a:spcBef>
              <a:buFont typeface="Arial" panose="020B0604020202020204" pitchFamily="34" charset="0"/>
              <a:buNone/>
            </a:pPr>
            <a:r>
              <a:rPr lang="en-US" sz="800" b="1" dirty="0">
                <a:solidFill>
                  <a:srgbClr val="3DB0CD">
                    <a:alpha val="100000"/>
                  </a:srgbClr>
                </a:solidFill>
                <a:latin typeface="Times New Roman"/>
                <a:ea typeface="Times New Roman"/>
                <a:cs typeface="Times New Roman"/>
              </a:rPr>
              <a:t>NET ALLOCATION TO LOAD ($M)</a:t>
            </a:r>
          </a:p>
        </p:txBody>
      </p:sp>
      <p:sp>
        <p:nvSpPr>
          <p:cNvPr id="8" name="Title Texts4">
            <a:extLst>
              <a:ext uri="{FF2B5EF4-FFF2-40B4-BE49-F238E27FC236}">
                <a16:creationId xmlns:a16="http://schemas.microsoft.com/office/drawing/2014/main" id="{A536CB5F-4F84-FFCE-9072-47B09801F0A0}"/>
              </a:ext>
            </a:extLst>
          </p:cNvPr>
          <p:cNvSpPr txBox="1">
            <a:spLocks/>
          </p:cNvSpPr>
          <p:nvPr/>
        </p:nvSpPr>
        <p:spPr>
          <a:xfrm>
            <a:off x="4267200" y="5682251"/>
            <a:ext cx="4800600" cy="782628"/>
          </a:xfrm>
          <a:prstGeom prst="rect">
            <a:avLst/>
          </a:prstGeom>
          <a:solidFill>
            <a:schemeClr val="bg1"/>
          </a:solidFill>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750" b="0" i="0" u="none" strike="noStrike" kern="1200" cap="none" spc="0" normalizeH="0" baseline="30000" noProof="0" dirty="0">
                <a:ln>
                  <a:noFill/>
                </a:ln>
                <a:solidFill>
                  <a:srgbClr val="000000">
                    <a:alpha val="100000"/>
                  </a:srgbClr>
                </a:solidFill>
                <a:effectLst/>
                <a:uLnTx/>
                <a:uFillTx/>
                <a:latin typeface="Times New Roman"/>
                <a:ea typeface="Times New Roman"/>
                <a:cs typeface="Times New Roman"/>
              </a:rPr>
              <a:t>1</a:t>
            </a:r>
            <a:r>
              <a:rPr kumimoji="0" lang="en-US" sz="750" b="0" i="0" u="none" strike="noStrike" kern="1200" cap="none" spc="0" normalizeH="0" baseline="0" noProof="0" dirty="0">
                <a:ln>
                  <a:noFill/>
                </a:ln>
                <a:solidFill>
                  <a:srgbClr val="000000">
                    <a:alpha val="100000"/>
                  </a:srgbClr>
                </a:solidFill>
                <a:effectLst/>
                <a:uLnTx/>
                <a:uFillTx/>
                <a:latin typeface="Times New Roman"/>
                <a:ea typeface="Times New Roman"/>
                <a:cs typeface="Times New Roman"/>
              </a:rPr>
              <a:t>The total ERS charges have been evenly allocated across the contract period.</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750" b="0" i="0" u="none" strike="noStrike" kern="1200" cap="none" spc="0" normalizeH="0" baseline="30000" noProof="0" dirty="0">
                <a:ln>
                  <a:noFill/>
                </a:ln>
                <a:solidFill>
                  <a:srgbClr val="000000">
                    <a:alpha val="100000"/>
                  </a:srgbClr>
                </a:solidFill>
                <a:effectLst/>
                <a:uLnTx/>
                <a:uFillTx/>
                <a:latin typeface="Times New Roman"/>
                <a:ea typeface="Times New Roman"/>
                <a:cs typeface="Times New Roman"/>
              </a:rPr>
              <a:t>2</a:t>
            </a:r>
            <a:r>
              <a:rPr kumimoji="0" lang="en-US" sz="750" b="0" i="0" u="none" strike="noStrike" kern="1200" cap="none" spc="0" normalizeH="0" baseline="0" noProof="0" dirty="0">
                <a:ln>
                  <a:noFill/>
                </a:ln>
                <a:solidFill>
                  <a:srgbClr val="000000">
                    <a:alpha val="100000"/>
                  </a:srgbClr>
                </a:solidFill>
                <a:effectLst/>
                <a:uLnTx/>
                <a:uFillTx/>
                <a:latin typeface="Times New Roman"/>
                <a:ea typeface="Times New Roman"/>
                <a:cs typeface="Times New Roman"/>
              </a:rPr>
              <a:t>Zonal Auction Distribution by 2003 Congestion Management Zone, shown below.</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750" b="0" i="0" u="none" strike="noStrike" kern="1200" cap="none" spc="0" normalizeH="0" baseline="30000" noProof="0" dirty="0">
                <a:ln>
                  <a:noFill/>
                </a:ln>
                <a:solidFill>
                  <a:srgbClr val="000000">
                    <a:alpha val="100000"/>
                  </a:srgbClr>
                </a:solidFill>
                <a:effectLst/>
                <a:uLnTx/>
                <a:uFillTx/>
                <a:latin typeface="Times New Roman"/>
                <a:ea typeface="Times New Roman"/>
                <a:cs typeface="Times New Roman"/>
              </a:rPr>
              <a:t>3</a:t>
            </a:r>
            <a:r>
              <a:rPr kumimoji="0" lang="en-US" sz="750" b="0" i="0" u="none" strike="noStrike" kern="1200" cap="none" spc="0" normalizeH="0" baseline="0" noProof="0" dirty="0">
                <a:ln>
                  <a:noFill/>
                </a:ln>
                <a:solidFill>
                  <a:srgbClr val="000000">
                    <a:alpha val="100000"/>
                  </a:srgbClr>
                </a:solidFill>
                <a:effectLst/>
                <a:uLnTx/>
                <a:uFillTx/>
                <a:latin typeface="Times New Roman"/>
                <a:ea typeface="Times New Roman"/>
                <a:cs typeface="Times New Roman"/>
              </a:rPr>
              <a:t>The $/MWh value as calculated per PR 8.2 (2) g</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750" b="0" i="0" u="none" strike="noStrike" kern="1200" cap="none" spc="0" normalizeH="0" baseline="30000" noProof="0" dirty="0">
                <a:ln>
                  <a:noFill/>
                </a:ln>
                <a:solidFill>
                  <a:srgbClr val="000000">
                    <a:alpha val="100000"/>
                  </a:srgbClr>
                </a:solidFill>
                <a:effectLst/>
                <a:uLnTx/>
                <a:uFillTx/>
                <a:latin typeface="Times New Roman"/>
                <a:ea typeface="Times New Roman"/>
                <a:cs typeface="Times New Roman"/>
              </a:rPr>
              <a:t>4</a:t>
            </a:r>
            <a:r>
              <a:rPr kumimoji="0" lang="en-US" sz="750" b="0" i="0" u="none" strike="noStrike" kern="1200" cap="none" spc="0" normalizeH="0" baseline="0" noProof="0" dirty="0">
                <a:ln>
                  <a:noFill/>
                </a:ln>
                <a:solidFill>
                  <a:srgbClr val="000000">
                    <a:alpha val="100000"/>
                  </a:srgbClr>
                </a:solidFill>
                <a:effectLst/>
                <a:uLnTx/>
                <a:uFillTx/>
                <a:latin typeface="Times New Roman"/>
                <a:ea typeface="Times New Roman"/>
                <a:cs typeface="Times New Roman"/>
              </a:rPr>
              <a:t>The $/MWh value by 2003 Congestion Management Zone, as calculated per PR 8.2(2) g</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750" b="0" i="0" u="none" strike="noStrike" kern="1200" cap="none" spc="0" normalizeH="0" baseline="30000" noProof="0" dirty="0">
                <a:ln>
                  <a:noFill/>
                </a:ln>
                <a:solidFill>
                  <a:srgbClr val="000000">
                    <a:alpha val="100000"/>
                  </a:srgbClr>
                </a:solidFill>
                <a:effectLst/>
                <a:uLnTx/>
                <a:uFillTx/>
                <a:latin typeface="Times New Roman"/>
                <a:ea typeface="Times New Roman"/>
                <a:cs typeface="Times New Roman"/>
              </a:rPr>
              <a:t>5</a:t>
            </a:r>
            <a:r>
              <a:rPr kumimoji="0" lang="en-US" sz="750" b="0" i="0" u="none" strike="noStrike" kern="1200" cap="none" spc="0" normalizeH="0" baseline="0" noProof="0" dirty="0">
                <a:ln>
                  <a:noFill/>
                </a:ln>
                <a:solidFill>
                  <a:srgbClr val="000000">
                    <a:alpha val="100000"/>
                  </a:srgbClr>
                </a:solidFill>
                <a:effectLst/>
                <a:uLnTx/>
                <a:uFillTx/>
                <a:latin typeface="Times New Roman"/>
                <a:ea typeface="Times New Roman"/>
                <a:cs typeface="Times New Roman"/>
              </a:rPr>
              <a:t>Allocated to load from two years prior per the </a:t>
            </a:r>
            <a:r>
              <a:rPr kumimoji="0" lang="en-US" sz="750" b="0" i="1" u="none" strike="noStrike" kern="1200" cap="none" spc="0" normalizeH="0" baseline="0" noProof="0" dirty="0">
                <a:ln>
                  <a:noFill/>
                </a:ln>
                <a:solidFill>
                  <a:srgbClr val="000000">
                    <a:alpha val="100000"/>
                  </a:srgbClr>
                </a:solidFill>
                <a:effectLst/>
                <a:uLnTx/>
                <a:uFillTx/>
                <a:latin typeface="Times New Roman"/>
                <a:ea typeface="Times New Roman"/>
                <a:cs typeface="Times New Roman"/>
              </a:rPr>
              <a:t>Electric Reliability Organization Fee Assessment and Collection Guide</a:t>
            </a:r>
          </a:p>
          <a:p>
            <a:pPr algn="l">
              <a:defRPr/>
            </a:pPr>
            <a:r>
              <a:rPr lang="en-US" sz="750" baseline="30000" dirty="0">
                <a:solidFill>
                  <a:srgbClr val="000000">
                    <a:alpha val="100000"/>
                  </a:srgbClr>
                </a:solidFill>
                <a:latin typeface="Times New Roman"/>
                <a:ea typeface="Times New Roman"/>
                <a:cs typeface="Times New Roman"/>
              </a:rPr>
              <a:t>6</a:t>
            </a:r>
            <a:r>
              <a:rPr lang="en-US" sz="750" dirty="0">
                <a:solidFill>
                  <a:srgbClr val="000000">
                    <a:alpha val="100000"/>
                  </a:srgbClr>
                </a:solidFill>
                <a:latin typeface="Times New Roman"/>
                <a:ea typeface="Times New Roman"/>
                <a:cs typeface="Times New Roman"/>
              </a:rPr>
              <a:t> Non-Statement amounts impacting Net Allocation to Load</a:t>
            </a:r>
            <a:endParaRPr kumimoji="0" lang="en-US" sz="800" b="0" i="1" u="none" strike="noStrike" kern="1200" cap="none" spc="0" normalizeH="0" baseline="0" noProof="0" dirty="0">
              <a:ln>
                <a:noFill/>
              </a:ln>
              <a:solidFill>
                <a:srgbClr val="000000">
                  <a:alpha val="100000"/>
                </a:srgbClr>
              </a:solidFill>
              <a:effectLst/>
              <a:uLnTx/>
              <a:uFillTx/>
              <a:latin typeface="Times New Roman"/>
              <a:ea typeface="Times New Roman"/>
              <a:cs typeface="Times New Roman"/>
            </a:endParaRPr>
          </a:p>
        </p:txBody>
      </p:sp>
      <p:graphicFrame>
        <p:nvGraphicFramePr>
          <p:cNvPr id="4" name="Table 3">
            <a:extLst>
              <a:ext uri="{FF2B5EF4-FFF2-40B4-BE49-F238E27FC236}">
                <a16:creationId xmlns:a16="http://schemas.microsoft.com/office/drawing/2014/main" id="{BFF85513-A2B9-B50D-DFFA-3DEAA3F5D26A}"/>
              </a:ext>
            </a:extLst>
          </p:cNvPr>
          <p:cNvGraphicFramePr>
            <a:graphicFrameLocks noGrp="1"/>
          </p:cNvGraphicFramePr>
          <p:nvPr>
            <p:extLst>
              <p:ext uri="{D42A27DB-BD31-4B8C-83A1-F6EECF244321}">
                <p14:modId xmlns:p14="http://schemas.microsoft.com/office/powerpoint/2010/main" val="905586219"/>
              </p:ext>
            </p:extLst>
          </p:nvPr>
        </p:nvGraphicFramePr>
        <p:xfrm>
          <a:off x="396903" y="990493"/>
          <a:ext cx="8385044" cy="4485775"/>
        </p:xfrm>
        <a:graphic>
          <a:graphicData uri="http://schemas.openxmlformats.org/drawingml/2006/table">
            <a:tbl>
              <a:tblPr/>
              <a:tblGrid>
                <a:gridCol w="2346297">
                  <a:extLst>
                    <a:ext uri="{9D8B030D-6E8A-4147-A177-3AD203B41FA5}">
                      <a16:colId xmlns:a16="http://schemas.microsoft.com/office/drawing/2014/main" val="20000"/>
                    </a:ext>
                  </a:extLst>
                </a:gridCol>
                <a:gridCol w="464519">
                  <a:extLst>
                    <a:ext uri="{9D8B030D-6E8A-4147-A177-3AD203B41FA5}">
                      <a16:colId xmlns:a16="http://schemas.microsoft.com/office/drawing/2014/main" val="20001"/>
                    </a:ext>
                  </a:extLst>
                </a:gridCol>
                <a:gridCol w="464519">
                  <a:extLst>
                    <a:ext uri="{9D8B030D-6E8A-4147-A177-3AD203B41FA5}">
                      <a16:colId xmlns:a16="http://schemas.microsoft.com/office/drawing/2014/main" val="20002"/>
                    </a:ext>
                  </a:extLst>
                </a:gridCol>
                <a:gridCol w="464519">
                  <a:extLst>
                    <a:ext uri="{9D8B030D-6E8A-4147-A177-3AD203B41FA5}">
                      <a16:colId xmlns:a16="http://schemas.microsoft.com/office/drawing/2014/main" val="20003"/>
                    </a:ext>
                  </a:extLst>
                </a:gridCol>
                <a:gridCol w="464519">
                  <a:extLst>
                    <a:ext uri="{9D8B030D-6E8A-4147-A177-3AD203B41FA5}">
                      <a16:colId xmlns:a16="http://schemas.microsoft.com/office/drawing/2014/main" val="20004"/>
                    </a:ext>
                  </a:extLst>
                </a:gridCol>
                <a:gridCol w="464519">
                  <a:extLst>
                    <a:ext uri="{9D8B030D-6E8A-4147-A177-3AD203B41FA5}">
                      <a16:colId xmlns:a16="http://schemas.microsoft.com/office/drawing/2014/main" val="20005"/>
                    </a:ext>
                  </a:extLst>
                </a:gridCol>
                <a:gridCol w="464519">
                  <a:extLst>
                    <a:ext uri="{9D8B030D-6E8A-4147-A177-3AD203B41FA5}">
                      <a16:colId xmlns:a16="http://schemas.microsoft.com/office/drawing/2014/main" val="20006"/>
                    </a:ext>
                  </a:extLst>
                </a:gridCol>
                <a:gridCol w="464519">
                  <a:extLst>
                    <a:ext uri="{9D8B030D-6E8A-4147-A177-3AD203B41FA5}">
                      <a16:colId xmlns:a16="http://schemas.microsoft.com/office/drawing/2014/main" val="20007"/>
                    </a:ext>
                  </a:extLst>
                </a:gridCol>
                <a:gridCol w="464519">
                  <a:extLst>
                    <a:ext uri="{9D8B030D-6E8A-4147-A177-3AD203B41FA5}">
                      <a16:colId xmlns:a16="http://schemas.microsoft.com/office/drawing/2014/main" val="20008"/>
                    </a:ext>
                  </a:extLst>
                </a:gridCol>
                <a:gridCol w="464519">
                  <a:extLst>
                    <a:ext uri="{9D8B030D-6E8A-4147-A177-3AD203B41FA5}">
                      <a16:colId xmlns:a16="http://schemas.microsoft.com/office/drawing/2014/main" val="20009"/>
                    </a:ext>
                  </a:extLst>
                </a:gridCol>
                <a:gridCol w="464519">
                  <a:extLst>
                    <a:ext uri="{9D8B030D-6E8A-4147-A177-3AD203B41FA5}">
                      <a16:colId xmlns:a16="http://schemas.microsoft.com/office/drawing/2014/main" val="20010"/>
                    </a:ext>
                  </a:extLst>
                </a:gridCol>
                <a:gridCol w="464519">
                  <a:extLst>
                    <a:ext uri="{9D8B030D-6E8A-4147-A177-3AD203B41FA5}">
                      <a16:colId xmlns:a16="http://schemas.microsoft.com/office/drawing/2014/main" val="20011"/>
                    </a:ext>
                  </a:extLst>
                </a:gridCol>
                <a:gridCol w="464519">
                  <a:extLst>
                    <a:ext uri="{9D8B030D-6E8A-4147-A177-3AD203B41FA5}">
                      <a16:colId xmlns:a16="http://schemas.microsoft.com/office/drawing/2014/main" val="20012"/>
                    </a:ext>
                  </a:extLst>
                </a:gridCol>
                <a:gridCol w="464519">
                  <a:extLst>
                    <a:ext uri="{9D8B030D-6E8A-4147-A177-3AD203B41FA5}">
                      <a16:colId xmlns:a16="http://schemas.microsoft.com/office/drawing/2014/main" val="20013"/>
                    </a:ext>
                  </a:extLst>
                </a:gridCol>
              </a:tblGrid>
              <a:tr h="179431">
                <a:tc>
                  <a:txBody>
                    <a:bodyPr/>
                    <a:lstStyle/>
                    <a:p>
                      <a:pPr marL="0" marR="0" algn="l">
                        <a:lnSpc>
                          <a:spcPct val="100000"/>
                        </a:lnSpc>
                        <a:spcBef>
                          <a:spcPts val="0"/>
                        </a:spcBef>
                        <a:spcAft>
                          <a:spcPts val="0"/>
                        </a:spcAft>
                        <a:buNone/>
                      </a:pPr>
                      <a:r>
                        <a:rPr sz="800" b="1" i="0" u="none" strike="noStrike" cap="none" dirty="0">
                          <a:solidFill>
                            <a:srgbClr val="000000">
                              <a:alpha val="100000"/>
                            </a:srgbClr>
                          </a:solidFill>
                          <a:latin typeface="times"/>
                          <a:cs typeface="times"/>
                          <a:sym typeface="times"/>
                        </a:rPr>
                        <a:t> </a:t>
                      </a:r>
                    </a:p>
                  </a:txBody>
                  <a:tcPr marL="27432"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strike="noStrike" cap="none">
                          <a:solidFill>
                            <a:srgbClr val="000000">
                              <a:alpha val="100000"/>
                            </a:srgbClr>
                          </a:solidFill>
                          <a:latin typeface="times"/>
                          <a:cs typeface="times"/>
                          <a:sym typeface="times"/>
                        </a:rPr>
                        <a:t>Dec 2024</a:t>
                      </a:r>
                    </a:p>
                  </a:txBody>
                  <a:tcPr marL="27432"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strike="noStrike" cap="none">
                          <a:solidFill>
                            <a:srgbClr val="000000">
                              <a:alpha val="100000"/>
                            </a:srgbClr>
                          </a:solidFill>
                          <a:latin typeface="times"/>
                          <a:cs typeface="times"/>
                          <a:sym typeface="times"/>
                        </a:rPr>
                        <a:t>Jan 2025</a:t>
                      </a:r>
                    </a:p>
                  </a:txBody>
                  <a:tcPr marL="27432"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strike="noStrike" cap="none">
                          <a:solidFill>
                            <a:srgbClr val="000000">
                              <a:alpha val="100000"/>
                            </a:srgbClr>
                          </a:solidFill>
                          <a:latin typeface="times"/>
                          <a:cs typeface="times"/>
                          <a:sym typeface="times"/>
                        </a:rPr>
                        <a:t>Feb 2025</a:t>
                      </a:r>
                    </a:p>
                  </a:txBody>
                  <a:tcPr marL="27432"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strike="noStrike" cap="none">
                          <a:solidFill>
                            <a:srgbClr val="000000">
                              <a:alpha val="100000"/>
                            </a:srgbClr>
                          </a:solidFill>
                          <a:latin typeface="times"/>
                          <a:cs typeface="times"/>
                          <a:sym typeface="times"/>
                        </a:rPr>
                        <a:t>Mar 2025</a:t>
                      </a:r>
                    </a:p>
                  </a:txBody>
                  <a:tcPr marL="27432"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strike="noStrike" cap="none">
                          <a:solidFill>
                            <a:srgbClr val="000000">
                              <a:alpha val="100000"/>
                            </a:srgbClr>
                          </a:solidFill>
                          <a:latin typeface="times"/>
                          <a:cs typeface="times"/>
                          <a:sym typeface="times"/>
                        </a:rPr>
                        <a:t>Apr 2025</a:t>
                      </a:r>
                    </a:p>
                  </a:txBody>
                  <a:tcPr marL="27432"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strike="noStrike" cap="none">
                          <a:solidFill>
                            <a:srgbClr val="000000">
                              <a:alpha val="100000"/>
                            </a:srgbClr>
                          </a:solidFill>
                          <a:latin typeface="times"/>
                          <a:cs typeface="times"/>
                          <a:sym typeface="times"/>
                        </a:rPr>
                        <a:t>May 2025</a:t>
                      </a:r>
                    </a:p>
                  </a:txBody>
                  <a:tcPr marL="27432"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strike="noStrike" cap="none">
                          <a:solidFill>
                            <a:srgbClr val="000000">
                              <a:alpha val="100000"/>
                            </a:srgbClr>
                          </a:solidFill>
                          <a:latin typeface="times"/>
                          <a:cs typeface="times"/>
                          <a:sym typeface="times"/>
                        </a:rPr>
                        <a:t>Jun 2025</a:t>
                      </a:r>
                    </a:p>
                  </a:txBody>
                  <a:tcPr marL="27432"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strike="noStrike" cap="none">
                          <a:solidFill>
                            <a:srgbClr val="000000">
                              <a:alpha val="100000"/>
                            </a:srgbClr>
                          </a:solidFill>
                          <a:latin typeface="times"/>
                          <a:cs typeface="times"/>
                          <a:sym typeface="times"/>
                        </a:rPr>
                        <a:t>Jul 2025</a:t>
                      </a:r>
                    </a:p>
                  </a:txBody>
                  <a:tcPr marL="27432"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strike="noStrike" cap="none">
                          <a:solidFill>
                            <a:srgbClr val="000000">
                              <a:alpha val="100000"/>
                            </a:srgbClr>
                          </a:solidFill>
                          <a:latin typeface="times"/>
                          <a:cs typeface="times"/>
                          <a:sym typeface="times"/>
                        </a:rPr>
                        <a:t>Aug 2025</a:t>
                      </a:r>
                    </a:p>
                  </a:txBody>
                  <a:tcPr marL="27432"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strike="noStrike" cap="none">
                          <a:solidFill>
                            <a:srgbClr val="000000">
                              <a:alpha val="100000"/>
                            </a:srgbClr>
                          </a:solidFill>
                          <a:latin typeface="times"/>
                          <a:cs typeface="times"/>
                          <a:sym typeface="times"/>
                        </a:rPr>
                        <a:t>Sep 2025</a:t>
                      </a:r>
                    </a:p>
                  </a:txBody>
                  <a:tcPr marL="27432"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strike="noStrike" cap="none">
                          <a:solidFill>
                            <a:srgbClr val="000000">
                              <a:alpha val="100000"/>
                            </a:srgbClr>
                          </a:solidFill>
                          <a:latin typeface="times"/>
                          <a:cs typeface="times"/>
                          <a:sym typeface="times"/>
                        </a:rPr>
                        <a:t>Oct 2025</a:t>
                      </a:r>
                    </a:p>
                  </a:txBody>
                  <a:tcPr marL="27432"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strike="noStrike" cap="none">
                          <a:solidFill>
                            <a:srgbClr val="000000">
                              <a:alpha val="100000"/>
                            </a:srgbClr>
                          </a:solidFill>
                          <a:latin typeface="times"/>
                          <a:cs typeface="times"/>
                          <a:sym typeface="times"/>
                        </a:rPr>
                        <a:t>Nov 2025</a:t>
                      </a:r>
                    </a:p>
                  </a:txBody>
                  <a:tcPr marL="27432"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strike="noStrike" cap="none">
                          <a:solidFill>
                            <a:srgbClr val="000000">
                              <a:alpha val="100000"/>
                            </a:srgbClr>
                          </a:solidFill>
                          <a:latin typeface="times"/>
                          <a:cs typeface="times"/>
                          <a:sym typeface="times"/>
                        </a:rPr>
                        <a:t>Dec 2025</a:t>
                      </a:r>
                    </a:p>
                  </a:txBody>
                  <a:tcPr marL="27432"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B3B3B3">
                        <a:alpha val="100000"/>
                      </a:srgbClr>
                    </a:solidFill>
                  </a:tcPr>
                </a:tc>
                <a:extLst>
                  <a:ext uri="{0D108BD9-81ED-4DB2-BD59-A6C34878D82A}">
                    <a16:rowId xmlns:a16="http://schemas.microsoft.com/office/drawing/2014/main" val="10000"/>
                  </a:ext>
                </a:extLst>
              </a:tr>
              <a:tr h="179431">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Balancing Account Payout to Load</a:t>
                      </a:r>
                    </a:p>
                  </a:txBody>
                  <a:tcPr marL="27432" marR="0" marT="0" marB="0" anchor="ctr">
                    <a:lnL w="0" cap="flat" cmpd="sng" algn="ctr">
                      <a:noFill/>
                      <a:prstDash val="solid"/>
                    </a:lnL>
                    <a:lnR w="0" cap="flat" cmpd="sng" algn="ctr">
                      <a:noFill/>
                      <a:prstDash val="solid"/>
                    </a:lnR>
                    <a:lnT w="1270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-13.4</a:t>
                      </a:r>
                    </a:p>
                  </a:txBody>
                  <a:tcPr marL="27432" marR="0" marT="0" marB="0" anchor="ctr">
                    <a:lnL w="0" cap="flat" cmpd="sng" algn="ctr">
                      <a:noFill/>
                      <a:prstDash val="solid"/>
                    </a:lnL>
                    <a:lnR w="0" cap="flat" cmpd="sng" algn="ctr">
                      <a:noFill/>
                      <a:prstDash val="solid"/>
                    </a:lnR>
                    <a:lnT w="1270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-40.9</a:t>
                      </a:r>
                    </a:p>
                  </a:txBody>
                  <a:tcPr marL="27432" marR="0" marT="0" marB="0" anchor="ctr">
                    <a:lnL w="0" cap="flat" cmpd="sng" algn="ctr">
                      <a:noFill/>
                      <a:prstDash val="solid"/>
                    </a:lnL>
                    <a:lnR w="0" cap="flat" cmpd="sng" algn="ctr">
                      <a:noFill/>
                      <a:prstDash val="solid"/>
                    </a:lnR>
                    <a:lnT w="1270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-32.1</a:t>
                      </a:r>
                    </a:p>
                  </a:txBody>
                  <a:tcPr marL="27432" marR="0" marT="0" marB="0" anchor="ctr">
                    <a:lnL w="0" cap="flat" cmpd="sng" algn="ctr">
                      <a:noFill/>
                      <a:prstDash val="solid"/>
                    </a:lnL>
                    <a:lnR w="0" cap="flat" cmpd="sng" algn="ctr">
                      <a:noFill/>
                      <a:prstDash val="solid"/>
                    </a:lnR>
                    <a:lnT w="1270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-7.5</a:t>
                      </a:r>
                    </a:p>
                  </a:txBody>
                  <a:tcPr marL="27432" marR="0" marT="0" marB="0" anchor="ctr">
                    <a:lnL w="0" cap="flat" cmpd="sng" algn="ctr">
                      <a:noFill/>
                      <a:prstDash val="solid"/>
                    </a:lnL>
                    <a:lnR w="0" cap="flat" cmpd="sng" algn="ctr">
                      <a:noFill/>
                      <a:prstDash val="solid"/>
                    </a:lnR>
                    <a:lnT w="1270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-18.4</a:t>
                      </a:r>
                    </a:p>
                  </a:txBody>
                  <a:tcPr marL="27432" marR="0" marT="0" marB="0" anchor="ctr">
                    <a:lnL w="0" cap="flat" cmpd="sng" algn="ctr">
                      <a:noFill/>
                      <a:prstDash val="solid"/>
                    </a:lnL>
                    <a:lnR w="0" cap="flat" cmpd="sng" algn="ctr">
                      <a:noFill/>
                      <a:prstDash val="solid"/>
                    </a:lnR>
                    <a:lnT w="1270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-37.0</a:t>
                      </a:r>
                    </a:p>
                  </a:txBody>
                  <a:tcPr marL="27432" marR="0" marT="0" marB="0" anchor="ctr">
                    <a:lnL w="0" cap="flat" cmpd="sng" algn="ctr">
                      <a:noFill/>
                      <a:prstDash val="solid"/>
                    </a:lnL>
                    <a:lnR w="0" cap="flat" cmpd="sng" algn="ctr">
                      <a:noFill/>
                      <a:prstDash val="solid"/>
                    </a:lnR>
                    <a:lnT w="1270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-34.7</a:t>
                      </a:r>
                    </a:p>
                  </a:txBody>
                  <a:tcPr marL="27432" marR="0" marT="0" marB="0" anchor="ctr">
                    <a:lnL w="0" cap="flat" cmpd="sng" algn="ctr">
                      <a:noFill/>
                      <a:prstDash val="solid"/>
                    </a:lnL>
                    <a:lnR w="0" cap="flat" cmpd="sng" algn="ctr">
                      <a:noFill/>
                      <a:prstDash val="solid"/>
                    </a:lnR>
                    <a:lnT w="1270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-30.5</a:t>
                      </a:r>
                    </a:p>
                  </a:txBody>
                  <a:tcPr marL="27432" marR="0" marT="0" marB="0" anchor="ctr">
                    <a:lnL w="0" cap="flat" cmpd="sng" algn="ctr">
                      <a:noFill/>
                      <a:prstDash val="solid"/>
                    </a:lnL>
                    <a:lnR w="0" cap="flat" cmpd="sng" algn="ctr">
                      <a:noFill/>
                      <a:prstDash val="solid"/>
                    </a:lnR>
                    <a:lnT w="1270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-32.4</a:t>
                      </a:r>
                    </a:p>
                  </a:txBody>
                  <a:tcPr marL="27432" marR="0" marT="0" marB="0" anchor="ctr">
                    <a:lnL w="0" cap="flat" cmpd="sng" algn="ctr">
                      <a:noFill/>
                      <a:prstDash val="solid"/>
                    </a:lnL>
                    <a:lnR w="0" cap="flat" cmpd="sng" algn="ctr">
                      <a:noFill/>
                      <a:prstDash val="solid"/>
                    </a:lnR>
                    <a:lnT w="1270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-25.2</a:t>
                      </a:r>
                    </a:p>
                  </a:txBody>
                  <a:tcPr marL="27432" marR="0" marT="0" marB="0" anchor="ctr">
                    <a:lnL w="0" cap="flat" cmpd="sng" algn="ctr">
                      <a:noFill/>
                      <a:prstDash val="solid"/>
                    </a:lnL>
                    <a:lnR w="0" cap="flat" cmpd="sng" algn="ctr">
                      <a:noFill/>
                      <a:prstDash val="solid"/>
                    </a:lnR>
                    <a:lnT w="1270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-0.3</a:t>
                      </a:r>
                    </a:p>
                  </a:txBody>
                  <a:tcPr marL="27432" marR="0" marT="0" marB="0" anchor="ctr">
                    <a:lnL w="0" cap="flat" cmpd="sng" algn="ctr">
                      <a:noFill/>
                      <a:prstDash val="solid"/>
                    </a:lnL>
                    <a:lnR w="0" cap="flat" cmpd="sng" algn="ctr">
                      <a:noFill/>
                      <a:prstDash val="solid"/>
                    </a:lnR>
                    <a:lnT w="1270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-17.2</a:t>
                      </a:r>
                    </a:p>
                  </a:txBody>
                  <a:tcPr marL="27432" marR="0" marT="0" marB="0" anchor="ctr">
                    <a:lnL w="0" cap="flat" cmpd="sng" algn="ctr">
                      <a:noFill/>
                      <a:prstDash val="solid"/>
                    </a:lnL>
                    <a:lnR w="0" cap="flat" cmpd="sng" algn="ctr">
                      <a:noFill/>
                      <a:prstDash val="solid"/>
                    </a:lnR>
                    <a:lnT w="1270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-16.4</a:t>
                      </a:r>
                    </a:p>
                  </a:txBody>
                  <a:tcPr marL="27432" marR="0" marT="0" marB="0" anchor="ctr">
                    <a:lnL w="0" cap="flat" cmpd="sng" algn="ctr">
                      <a:noFill/>
                      <a:prstDash val="solid"/>
                    </a:lnL>
                    <a:lnR w="0" cap="flat" cmpd="sng" algn="ctr">
                      <a:noFill/>
                      <a:prstDash val="solid"/>
                    </a:lnR>
                    <a:lnT w="1270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extLst>
                  <a:ext uri="{0D108BD9-81ED-4DB2-BD59-A6C34878D82A}">
                    <a16:rowId xmlns:a16="http://schemas.microsoft.com/office/drawing/2014/main" val="10001"/>
                  </a:ext>
                </a:extLst>
              </a:tr>
              <a:tr h="179431">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Base/Set Point Deviation Payments</a:t>
                      </a:r>
                    </a:p>
                  </a:txBody>
                  <a:tcPr marL="27432"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-0.7</a:t>
                      </a:r>
                    </a:p>
                  </a:txBody>
                  <a:tcPr marL="27432"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-0.9</a:t>
                      </a:r>
                    </a:p>
                  </a:txBody>
                  <a:tcPr marL="27432"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-0.6</a:t>
                      </a:r>
                    </a:p>
                  </a:txBody>
                  <a:tcPr marL="27432"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-0.7</a:t>
                      </a:r>
                    </a:p>
                  </a:txBody>
                  <a:tcPr marL="27432"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-0.8</a:t>
                      </a:r>
                    </a:p>
                  </a:txBody>
                  <a:tcPr marL="27432"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-0.6</a:t>
                      </a:r>
                    </a:p>
                  </a:txBody>
                  <a:tcPr marL="27432"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-0.7</a:t>
                      </a:r>
                    </a:p>
                  </a:txBody>
                  <a:tcPr marL="27432"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-0.6</a:t>
                      </a:r>
                    </a:p>
                  </a:txBody>
                  <a:tcPr marL="27432"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-0.7</a:t>
                      </a:r>
                    </a:p>
                  </a:txBody>
                  <a:tcPr marL="27432"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-0.6</a:t>
                      </a:r>
                    </a:p>
                  </a:txBody>
                  <a:tcPr marL="27432"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-0.8</a:t>
                      </a:r>
                    </a:p>
                  </a:txBody>
                  <a:tcPr marL="27432"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-0.6</a:t>
                      </a:r>
                    </a:p>
                  </a:txBody>
                  <a:tcPr marL="27432"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-1.0</a:t>
                      </a:r>
                    </a:p>
                  </a:txBody>
                  <a:tcPr marL="27432"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extLst>
                  <a:ext uri="{0D108BD9-81ED-4DB2-BD59-A6C34878D82A}">
                    <a16:rowId xmlns:a16="http://schemas.microsoft.com/office/drawing/2014/main" val="10002"/>
                  </a:ext>
                </a:extLst>
              </a:tr>
              <a:tr h="179431">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Black Start Service Settlement</a:t>
                      </a:r>
                    </a:p>
                  </a:txBody>
                  <a:tcPr marL="27432"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0.7</a:t>
                      </a:r>
                    </a:p>
                  </a:txBody>
                  <a:tcPr marL="27432"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0.7</a:t>
                      </a:r>
                    </a:p>
                  </a:txBody>
                  <a:tcPr marL="27432"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0.6</a:t>
                      </a:r>
                    </a:p>
                  </a:txBody>
                  <a:tcPr marL="27432"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0.7</a:t>
                      </a:r>
                    </a:p>
                  </a:txBody>
                  <a:tcPr marL="27432"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0.6</a:t>
                      </a:r>
                    </a:p>
                  </a:txBody>
                  <a:tcPr marL="27432"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0.6</a:t>
                      </a:r>
                    </a:p>
                  </a:txBody>
                  <a:tcPr marL="27432"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0.6</a:t>
                      </a:r>
                    </a:p>
                  </a:txBody>
                  <a:tcPr marL="27432"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0.6</a:t>
                      </a:r>
                    </a:p>
                  </a:txBody>
                  <a:tcPr marL="27432"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0.6</a:t>
                      </a:r>
                    </a:p>
                  </a:txBody>
                  <a:tcPr marL="27432"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0.6</a:t>
                      </a:r>
                    </a:p>
                  </a:txBody>
                  <a:tcPr marL="27432"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0.6</a:t>
                      </a:r>
                    </a:p>
                  </a:txBody>
                  <a:tcPr marL="27432"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0.6</a:t>
                      </a:r>
                    </a:p>
                  </a:txBody>
                  <a:tcPr marL="27432"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0.6</a:t>
                      </a:r>
                    </a:p>
                  </a:txBody>
                  <a:tcPr marL="27432"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extLst>
                  <a:ext uri="{0D108BD9-81ED-4DB2-BD59-A6C34878D82A}">
                    <a16:rowId xmlns:a16="http://schemas.microsoft.com/office/drawing/2014/main" val="10003"/>
                  </a:ext>
                </a:extLst>
              </a:tr>
              <a:tr h="179431">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Block Load Transfer Settlement</a:t>
                      </a:r>
                    </a:p>
                  </a:txBody>
                  <a:tcPr marL="27432"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0.0</a:t>
                      </a:r>
                    </a:p>
                  </a:txBody>
                  <a:tcPr marL="27432"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0.0</a:t>
                      </a:r>
                    </a:p>
                  </a:txBody>
                  <a:tcPr marL="27432"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0.0</a:t>
                      </a:r>
                    </a:p>
                  </a:txBody>
                  <a:tcPr marL="27432"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0.0</a:t>
                      </a:r>
                    </a:p>
                  </a:txBody>
                  <a:tcPr marL="27432"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0.0</a:t>
                      </a:r>
                    </a:p>
                  </a:txBody>
                  <a:tcPr marL="27432"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0.0</a:t>
                      </a:r>
                    </a:p>
                  </a:txBody>
                  <a:tcPr marL="27432"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0.0</a:t>
                      </a:r>
                    </a:p>
                  </a:txBody>
                  <a:tcPr marL="27432"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0.0</a:t>
                      </a:r>
                    </a:p>
                  </a:txBody>
                  <a:tcPr marL="27432"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0.0</a:t>
                      </a:r>
                    </a:p>
                  </a:txBody>
                  <a:tcPr marL="27432"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0.0</a:t>
                      </a:r>
                    </a:p>
                  </a:txBody>
                  <a:tcPr marL="27432"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0.0</a:t>
                      </a:r>
                    </a:p>
                  </a:txBody>
                  <a:tcPr marL="27432"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0.0</a:t>
                      </a:r>
                    </a:p>
                  </a:txBody>
                  <a:tcPr marL="27432"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0.0</a:t>
                      </a:r>
                    </a:p>
                  </a:txBody>
                  <a:tcPr marL="27432"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extLst>
                  <a:ext uri="{0D108BD9-81ED-4DB2-BD59-A6C34878D82A}">
                    <a16:rowId xmlns:a16="http://schemas.microsoft.com/office/drawing/2014/main" val="10004"/>
                  </a:ext>
                </a:extLst>
              </a:tr>
              <a:tr h="179431">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DAM Ancillary Service Settlement</a:t>
                      </a:r>
                    </a:p>
                  </a:txBody>
                  <a:tcPr marL="27432"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7.9</a:t>
                      </a:r>
                    </a:p>
                  </a:txBody>
                  <a:tcPr marL="27432"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9.6</a:t>
                      </a:r>
                    </a:p>
                  </a:txBody>
                  <a:tcPr marL="27432"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14.5</a:t>
                      </a:r>
                    </a:p>
                  </a:txBody>
                  <a:tcPr marL="27432"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14.1</a:t>
                      </a:r>
                    </a:p>
                  </a:txBody>
                  <a:tcPr marL="27432"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15.0</a:t>
                      </a:r>
                    </a:p>
                  </a:txBody>
                  <a:tcPr marL="27432"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49.0</a:t>
                      </a:r>
                    </a:p>
                  </a:txBody>
                  <a:tcPr marL="27432"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14.8</a:t>
                      </a:r>
                    </a:p>
                  </a:txBody>
                  <a:tcPr marL="27432"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10.5</a:t>
                      </a:r>
                    </a:p>
                  </a:txBody>
                  <a:tcPr marL="27432"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10.5</a:t>
                      </a:r>
                    </a:p>
                  </a:txBody>
                  <a:tcPr marL="27432"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6.2</a:t>
                      </a:r>
                    </a:p>
                  </a:txBody>
                  <a:tcPr marL="27432"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10.9</a:t>
                      </a:r>
                    </a:p>
                  </a:txBody>
                  <a:tcPr marL="27432"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15.0</a:t>
                      </a:r>
                    </a:p>
                  </a:txBody>
                  <a:tcPr marL="27432"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21.4</a:t>
                      </a:r>
                    </a:p>
                  </a:txBody>
                  <a:tcPr marL="27432"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extLst>
                  <a:ext uri="{0D108BD9-81ED-4DB2-BD59-A6C34878D82A}">
                    <a16:rowId xmlns:a16="http://schemas.microsoft.com/office/drawing/2014/main" val="10005"/>
                  </a:ext>
                </a:extLst>
              </a:tr>
              <a:tr h="179431">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Emergency Energy Charges</a:t>
                      </a:r>
                    </a:p>
                  </a:txBody>
                  <a:tcPr marL="27432"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0.0</a:t>
                      </a:r>
                    </a:p>
                  </a:txBody>
                  <a:tcPr marL="27432"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0.0</a:t>
                      </a:r>
                    </a:p>
                  </a:txBody>
                  <a:tcPr marL="27432"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0.1</a:t>
                      </a:r>
                    </a:p>
                  </a:txBody>
                  <a:tcPr marL="27432"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0.1</a:t>
                      </a:r>
                    </a:p>
                  </a:txBody>
                  <a:tcPr marL="27432"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0.0</a:t>
                      </a:r>
                    </a:p>
                  </a:txBody>
                  <a:tcPr marL="27432"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0.0</a:t>
                      </a:r>
                    </a:p>
                  </a:txBody>
                  <a:tcPr marL="27432"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0.0</a:t>
                      </a:r>
                    </a:p>
                  </a:txBody>
                  <a:tcPr marL="27432"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0.0</a:t>
                      </a:r>
                    </a:p>
                  </a:txBody>
                  <a:tcPr marL="27432"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0.0</a:t>
                      </a:r>
                    </a:p>
                  </a:txBody>
                  <a:tcPr marL="27432"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0.0</a:t>
                      </a:r>
                    </a:p>
                  </a:txBody>
                  <a:tcPr marL="27432"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0.1</a:t>
                      </a:r>
                    </a:p>
                  </a:txBody>
                  <a:tcPr marL="27432"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0.0</a:t>
                      </a:r>
                    </a:p>
                  </a:txBody>
                  <a:tcPr marL="27432"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0.1</a:t>
                      </a:r>
                    </a:p>
                  </a:txBody>
                  <a:tcPr marL="27432"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extLst>
                  <a:ext uri="{0D108BD9-81ED-4DB2-BD59-A6C34878D82A}">
                    <a16:rowId xmlns:a16="http://schemas.microsoft.com/office/drawing/2014/main" val="10006"/>
                  </a:ext>
                </a:extLst>
              </a:tr>
              <a:tr h="179431">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ERCOT Admin Fee Settlement</a:t>
                      </a:r>
                    </a:p>
                  </a:txBody>
                  <a:tcPr marL="27432"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22.0</a:t>
                      </a:r>
                    </a:p>
                  </a:txBody>
                  <a:tcPr marL="27432"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25.6</a:t>
                      </a:r>
                    </a:p>
                  </a:txBody>
                  <a:tcPr marL="27432"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21.9</a:t>
                      </a:r>
                    </a:p>
                  </a:txBody>
                  <a:tcPr marL="27432"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21.9</a:t>
                      </a:r>
                    </a:p>
                  </a:txBody>
                  <a:tcPr marL="27432"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23.0</a:t>
                      </a:r>
                    </a:p>
                  </a:txBody>
                  <a:tcPr marL="27432"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26.0</a:t>
                      </a:r>
                    </a:p>
                  </a:txBody>
                  <a:tcPr marL="27432"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28.5</a:t>
                      </a:r>
                    </a:p>
                  </a:txBody>
                  <a:tcPr marL="27432"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30.2</a:t>
                      </a:r>
                    </a:p>
                  </a:txBody>
                  <a:tcPr marL="27432"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31.2</a:t>
                      </a:r>
                    </a:p>
                  </a:txBody>
                  <a:tcPr marL="27432"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27.7</a:t>
                      </a:r>
                    </a:p>
                  </a:txBody>
                  <a:tcPr marL="27432"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25.9</a:t>
                      </a:r>
                    </a:p>
                  </a:txBody>
                  <a:tcPr marL="27432"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22.5</a:t>
                      </a:r>
                    </a:p>
                  </a:txBody>
                  <a:tcPr marL="27432"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23.8</a:t>
                      </a:r>
                    </a:p>
                  </a:txBody>
                  <a:tcPr marL="27432"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extLst>
                  <a:ext uri="{0D108BD9-81ED-4DB2-BD59-A6C34878D82A}">
                    <a16:rowId xmlns:a16="http://schemas.microsoft.com/office/drawing/2014/main" val="10007"/>
                  </a:ext>
                </a:extLst>
              </a:tr>
              <a:tr h="179431">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ERO Pass-Through Fee⁵</a:t>
                      </a:r>
                    </a:p>
                  </a:txBody>
                  <a:tcPr marL="27432"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2.3</a:t>
                      </a:r>
                    </a:p>
                  </a:txBody>
                  <a:tcPr marL="27432"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2.5</a:t>
                      </a:r>
                    </a:p>
                  </a:txBody>
                  <a:tcPr marL="27432"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2.5</a:t>
                      </a:r>
                    </a:p>
                  </a:txBody>
                  <a:tcPr marL="27432"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2.5</a:t>
                      </a:r>
                    </a:p>
                  </a:txBody>
                  <a:tcPr marL="27432"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2.5</a:t>
                      </a:r>
                    </a:p>
                  </a:txBody>
                  <a:tcPr marL="27432"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2.5</a:t>
                      </a:r>
                    </a:p>
                  </a:txBody>
                  <a:tcPr marL="27432"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2.5</a:t>
                      </a:r>
                    </a:p>
                  </a:txBody>
                  <a:tcPr marL="27432"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2.5</a:t>
                      </a:r>
                    </a:p>
                  </a:txBody>
                  <a:tcPr marL="27432"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2.5</a:t>
                      </a:r>
                    </a:p>
                  </a:txBody>
                  <a:tcPr marL="27432"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2.5</a:t>
                      </a:r>
                    </a:p>
                  </a:txBody>
                  <a:tcPr marL="27432"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2.5</a:t>
                      </a:r>
                    </a:p>
                  </a:txBody>
                  <a:tcPr marL="27432"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2.5</a:t>
                      </a:r>
                    </a:p>
                  </a:txBody>
                  <a:tcPr marL="27432"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2.5</a:t>
                      </a:r>
                    </a:p>
                  </a:txBody>
                  <a:tcPr marL="27432"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extLst>
                  <a:ext uri="{0D108BD9-81ED-4DB2-BD59-A6C34878D82A}">
                    <a16:rowId xmlns:a16="http://schemas.microsoft.com/office/drawing/2014/main" val="10008"/>
                  </a:ext>
                </a:extLst>
              </a:tr>
              <a:tr h="179431">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ERS Settlement¹</a:t>
                      </a:r>
                    </a:p>
                  </a:txBody>
                  <a:tcPr marL="27432"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8.5</a:t>
                      </a:r>
                    </a:p>
                  </a:txBody>
                  <a:tcPr marL="27432"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8.5</a:t>
                      </a:r>
                    </a:p>
                  </a:txBody>
                  <a:tcPr marL="27432"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8.5</a:t>
                      </a:r>
                    </a:p>
                  </a:txBody>
                  <a:tcPr marL="27432"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8.5</a:t>
                      </a:r>
                    </a:p>
                  </a:txBody>
                  <a:tcPr marL="27432"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1.1</a:t>
                      </a:r>
                    </a:p>
                  </a:txBody>
                  <a:tcPr marL="27432"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1.1</a:t>
                      </a:r>
                    </a:p>
                  </a:txBody>
                  <a:tcPr marL="27432"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7.9</a:t>
                      </a:r>
                    </a:p>
                  </a:txBody>
                  <a:tcPr marL="27432"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7.9</a:t>
                      </a:r>
                    </a:p>
                  </a:txBody>
                  <a:tcPr marL="27432"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7.9</a:t>
                      </a:r>
                    </a:p>
                  </a:txBody>
                  <a:tcPr marL="27432"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7.9</a:t>
                      </a:r>
                    </a:p>
                  </a:txBody>
                  <a:tcPr marL="27432"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0.0</a:t>
                      </a:r>
                    </a:p>
                  </a:txBody>
                  <a:tcPr marL="27432"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0.0</a:t>
                      </a:r>
                    </a:p>
                  </a:txBody>
                  <a:tcPr marL="27432"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0.0</a:t>
                      </a:r>
                    </a:p>
                  </a:txBody>
                  <a:tcPr marL="27432"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extLst>
                  <a:ext uri="{0D108BD9-81ED-4DB2-BD59-A6C34878D82A}">
                    <a16:rowId xmlns:a16="http://schemas.microsoft.com/office/drawing/2014/main" val="10009"/>
                  </a:ext>
                </a:extLst>
              </a:tr>
              <a:tr h="179431">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Firm Fuel Service Settlement</a:t>
                      </a:r>
                    </a:p>
                  </a:txBody>
                  <a:tcPr marL="27432"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10.2</a:t>
                      </a:r>
                    </a:p>
                  </a:txBody>
                  <a:tcPr marL="27432"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10.3</a:t>
                      </a:r>
                    </a:p>
                  </a:txBody>
                  <a:tcPr marL="27432"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10.8</a:t>
                      </a:r>
                    </a:p>
                  </a:txBody>
                  <a:tcPr marL="27432"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6.2</a:t>
                      </a:r>
                    </a:p>
                  </a:txBody>
                  <a:tcPr marL="27432"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0.0</a:t>
                      </a:r>
                    </a:p>
                  </a:txBody>
                  <a:tcPr marL="27432"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0.0</a:t>
                      </a:r>
                    </a:p>
                  </a:txBody>
                  <a:tcPr marL="27432"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0.0</a:t>
                      </a:r>
                    </a:p>
                  </a:txBody>
                  <a:tcPr marL="27432"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0.0</a:t>
                      </a:r>
                    </a:p>
                  </a:txBody>
                  <a:tcPr marL="27432"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0.0</a:t>
                      </a:r>
                    </a:p>
                  </a:txBody>
                  <a:tcPr marL="27432"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0.0</a:t>
                      </a:r>
                    </a:p>
                  </a:txBody>
                  <a:tcPr marL="27432"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0.0</a:t>
                      </a:r>
                    </a:p>
                  </a:txBody>
                  <a:tcPr marL="27432"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6.9</a:t>
                      </a:r>
                    </a:p>
                  </a:txBody>
                  <a:tcPr marL="27432"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12.8</a:t>
                      </a:r>
                    </a:p>
                  </a:txBody>
                  <a:tcPr marL="27432"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extLst>
                  <a:ext uri="{0D108BD9-81ED-4DB2-BD59-A6C34878D82A}">
                    <a16:rowId xmlns:a16="http://schemas.microsoft.com/office/drawing/2014/main" val="10010"/>
                  </a:ext>
                </a:extLst>
              </a:tr>
              <a:tr h="179431">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High Dispatch Limit Override </a:t>
                      </a:r>
                    </a:p>
                  </a:txBody>
                  <a:tcPr marL="27432"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0.0</a:t>
                      </a:r>
                    </a:p>
                  </a:txBody>
                  <a:tcPr marL="27432"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0.0</a:t>
                      </a:r>
                    </a:p>
                  </a:txBody>
                  <a:tcPr marL="27432"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0.0</a:t>
                      </a:r>
                    </a:p>
                  </a:txBody>
                  <a:tcPr marL="27432"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0.0</a:t>
                      </a:r>
                    </a:p>
                  </a:txBody>
                  <a:tcPr marL="27432"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0.0</a:t>
                      </a:r>
                    </a:p>
                  </a:txBody>
                  <a:tcPr marL="27432"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0.0</a:t>
                      </a:r>
                    </a:p>
                  </a:txBody>
                  <a:tcPr marL="27432"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0.0</a:t>
                      </a:r>
                    </a:p>
                  </a:txBody>
                  <a:tcPr marL="27432"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0.0</a:t>
                      </a:r>
                    </a:p>
                  </a:txBody>
                  <a:tcPr marL="27432"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0.0</a:t>
                      </a:r>
                    </a:p>
                  </a:txBody>
                  <a:tcPr marL="27432"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0.0</a:t>
                      </a:r>
                    </a:p>
                  </a:txBody>
                  <a:tcPr marL="27432"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0.0</a:t>
                      </a:r>
                    </a:p>
                  </a:txBody>
                  <a:tcPr marL="27432"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0.0</a:t>
                      </a:r>
                    </a:p>
                  </a:txBody>
                  <a:tcPr marL="27432"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0.0</a:t>
                      </a:r>
                    </a:p>
                  </a:txBody>
                  <a:tcPr marL="27432"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extLst>
                  <a:ext uri="{0D108BD9-81ED-4DB2-BD59-A6C34878D82A}">
                    <a16:rowId xmlns:a16="http://schemas.microsoft.com/office/drawing/2014/main" val="10011"/>
                  </a:ext>
                </a:extLst>
              </a:tr>
              <a:tr h="179431">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Misc Settlements⁶</a:t>
                      </a:r>
                    </a:p>
                  </a:txBody>
                  <a:tcPr marL="27432"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0.0</a:t>
                      </a:r>
                    </a:p>
                  </a:txBody>
                  <a:tcPr marL="27432"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0.0</a:t>
                      </a:r>
                    </a:p>
                  </a:txBody>
                  <a:tcPr marL="27432"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0.4</a:t>
                      </a:r>
                    </a:p>
                  </a:txBody>
                  <a:tcPr marL="27432"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0.0</a:t>
                      </a:r>
                    </a:p>
                  </a:txBody>
                  <a:tcPr marL="27432"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0.0</a:t>
                      </a:r>
                    </a:p>
                  </a:txBody>
                  <a:tcPr marL="27432"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0.0</a:t>
                      </a:r>
                    </a:p>
                  </a:txBody>
                  <a:tcPr marL="27432"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0.0</a:t>
                      </a:r>
                    </a:p>
                  </a:txBody>
                  <a:tcPr marL="27432"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0.0</a:t>
                      </a:r>
                    </a:p>
                  </a:txBody>
                  <a:tcPr marL="27432"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0.0</a:t>
                      </a:r>
                    </a:p>
                  </a:txBody>
                  <a:tcPr marL="27432"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0.0</a:t>
                      </a:r>
                    </a:p>
                  </a:txBody>
                  <a:tcPr marL="27432"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0.0</a:t>
                      </a:r>
                    </a:p>
                  </a:txBody>
                  <a:tcPr marL="27432"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0.0</a:t>
                      </a:r>
                    </a:p>
                  </a:txBody>
                  <a:tcPr marL="27432"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0.0</a:t>
                      </a:r>
                    </a:p>
                  </a:txBody>
                  <a:tcPr marL="27432"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extLst>
                  <a:ext uri="{0D108BD9-81ED-4DB2-BD59-A6C34878D82A}">
                    <a16:rowId xmlns:a16="http://schemas.microsoft.com/office/drawing/2014/main" val="10012"/>
                  </a:ext>
                </a:extLst>
              </a:tr>
              <a:tr h="179431">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Non-Zonal Auction Distribution</a:t>
                      </a:r>
                    </a:p>
                  </a:txBody>
                  <a:tcPr marL="27432"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-41.3</a:t>
                      </a:r>
                    </a:p>
                  </a:txBody>
                  <a:tcPr marL="27432"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-27.7</a:t>
                      </a:r>
                    </a:p>
                  </a:txBody>
                  <a:tcPr marL="27432"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-29.1</a:t>
                      </a:r>
                    </a:p>
                  </a:txBody>
                  <a:tcPr marL="27432"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-48.6</a:t>
                      </a:r>
                    </a:p>
                  </a:txBody>
                  <a:tcPr marL="27432"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-50.7</a:t>
                      </a:r>
                    </a:p>
                  </a:txBody>
                  <a:tcPr marL="27432"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-45.6</a:t>
                      </a:r>
                    </a:p>
                  </a:txBody>
                  <a:tcPr marL="27432"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-42.9</a:t>
                      </a:r>
                    </a:p>
                  </a:txBody>
                  <a:tcPr marL="27432"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-21.9</a:t>
                      </a:r>
                    </a:p>
                  </a:txBody>
                  <a:tcPr marL="27432"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-26.6</a:t>
                      </a:r>
                    </a:p>
                  </a:txBody>
                  <a:tcPr marL="27432"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-23.7</a:t>
                      </a:r>
                    </a:p>
                  </a:txBody>
                  <a:tcPr marL="27432"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-31.4</a:t>
                      </a:r>
                    </a:p>
                  </a:txBody>
                  <a:tcPr marL="27432"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-27.1</a:t>
                      </a:r>
                    </a:p>
                  </a:txBody>
                  <a:tcPr marL="27432"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-24.9</a:t>
                      </a:r>
                    </a:p>
                  </a:txBody>
                  <a:tcPr marL="27432"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extLst>
                  <a:ext uri="{0D108BD9-81ED-4DB2-BD59-A6C34878D82A}">
                    <a16:rowId xmlns:a16="http://schemas.microsoft.com/office/drawing/2014/main" val="10013"/>
                  </a:ext>
                </a:extLst>
              </a:tr>
              <a:tr h="179431">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ORDC Settlement</a:t>
                      </a:r>
                    </a:p>
                  </a:txBody>
                  <a:tcPr marL="27432"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1.5</a:t>
                      </a:r>
                    </a:p>
                  </a:txBody>
                  <a:tcPr marL="27432"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3.8</a:t>
                      </a:r>
                    </a:p>
                  </a:txBody>
                  <a:tcPr marL="27432"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7.7</a:t>
                      </a:r>
                    </a:p>
                  </a:txBody>
                  <a:tcPr marL="27432"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3.7</a:t>
                      </a:r>
                    </a:p>
                  </a:txBody>
                  <a:tcPr marL="27432"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1.3</a:t>
                      </a:r>
                    </a:p>
                  </a:txBody>
                  <a:tcPr marL="27432"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1.1</a:t>
                      </a:r>
                    </a:p>
                  </a:txBody>
                  <a:tcPr marL="27432"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1.4</a:t>
                      </a:r>
                    </a:p>
                  </a:txBody>
                  <a:tcPr marL="27432"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1.0</a:t>
                      </a:r>
                    </a:p>
                  </a:txBody>
                  <a:tcPr marL="27432"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1.1</a:t>
                      </a:r>
                    </a:p>
                  </a:txBody>
                  <a:tcPr marL="27432"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2.2</a:t>
                      </a:r>
                    </a:p>
                  </a:txBody>
                  <a:tcPr marL="27432"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1.5</a:t>
                      </a:r>
                    </a:p>
                  </a:txBody>
                  <a:tcPr marL="27432"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1.4</a:t>
                      </a:r>
                    </a:p>
                  </a:txBody>
                  <a:tcPr marL="27432"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0.7</a:t>
                      </a:r>
                    </a:p>
                  </a:txBody>
                  <a:tcPr marL="27432"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extLst>
                  <a:ext uri="{0D108BD9-81ED-4DB2-BD59-A6C34878D82A}">
                    <a16:rowId xmlns:a16="http://schemas.microsoft.com/office/drawing/2014/main" val="10014"/>
                  </a:ext>
                </a:extLst>
              </a:tr>
              <a:tr h="179431">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Real-Time Ancillary Service Revenue Neutrality</a:t>
                      </a:r>
                    </a:p>
                  </a:txBody>
                  <a:tcPr marL="27432"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0.0</a:t>
                      </a:r>
                    </a:p>
                  </a:txBody>
                  <a:tcPr marL="27432"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0.0</a:t>
                      </a:r>
                    </a:p>
                  </a:txBody>
                  <a:tcPr marL="27432"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0.0</a:t>
                      </a:r>
                    </a:p>
                  </a:txBody>
                  <a:tcPr marL="27432"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0.0</a:t>
                      </a:r>
                    </a:p>
                  </a:txBody>
                  <a:tcPr marL="27432"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0.0</a:t>
                      </a:r>
                    </a:p>
                  </a:txBody>
                  <a:tcPr marL="27432"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0.0</a:t>
                      </a:r>
                    </a:p>
                  </a:txBody>
                  <a:tcPr marL="27432"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0.0</a:t>
                      </a:r>
                    </a:p>
                  </a:txBody>
                  <a:tcPr marL="27432"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0.0</a:t>
                      </a:r>
                    </a:p>
                  </a:txBody>
                  <a:tcPr marL="27432"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0.0</a:t>
                      </a:r>
                    </a:p>
                  </a:txBody>
                  <a:tcPr marL="27432"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0.0</a:t>
                      </a:r>
                    </a:p>
                  </a:txBody>
                  <a:tcPr marL="27432"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0.0</a:t>
                      </a:r>
                    </a:p>
                  </a:txBody>
                  <a:tcPr marL="27432"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0.0</a:t>
                      </a:r>
                    </a:p>
                  </a:txBody>
                  <a:tcPr marL="27432"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0.2</a:t>
                      </a:r>
                    </a:p>
                  </a:txBody>
                  <a:tcPr marL="27432"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extLst>
                  <a:ext uri="{0D108BD9-81ED-4DB2-BD59-A6C34878D82A}">
                    <a16:rowId xmlns:a16="http://schemas.microsoft.com/office/drawing/2014/main" val="10015"/>
                  </a:ext>
                </a:extLst>
              </a:tr>
              <a:tr h="179431">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Real-Time Derated Ancillary Service</a:t>
                      </a:r>
                    </a:p>
                  </a:txBody>
                  <a:tcPr marL="27432"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0.0</a:t>
                      </a:r>
                    </a:p>
                  </a:txBody>
                  <a:tcPr marL="27432"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0.0</a:t>
                      </a:r>
                    </a:p>
                  </a:txBody>
                  <a:tcPr marL="27432"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0.0</a:t>
                      </a:r>
                    </a:p>
                  </a:txBody>
                  <a:tcPr marL="27432"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0.0</a:t>
                      </a:r>
                    </a:p>
                  </a:txBody>
                  <a:tcPr marL="27432"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0.0</a:t>
                      </a:r>
                    </a:p>
                  </a:txBody>
                  <a:tcPr marL="27432"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0.0</a:t>
                      </a:r>
                    </a:p>
                  </a:txBody>
                  <a:tcPr marL="27432"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0.0</a:t>
                      </a:r>
                    </a:p>
                  </a:txBody>
                  <a:tcPr marL="27432"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0.0</a:t>
                      </a:r>
                    </a:p>
                  </a:txBody>
                  <a:tcPr marL="27432"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0.0</a:t>
                      </a:r>
                    </a:p>
                  </a:txBody>
                  <a:tcPr marL="27432"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0.0</a:t>
                      </a:r>
                    </a:p>
                  </a:txBody>
                  <a:tcPr marL="27432"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0.0</a:t>
                      </a:r>
                    </a:p>
                  </a:txBody>
                  <a:tcPr marL="27432"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0.0</a:t>
                      </a:r>
                    </a:p>
                  </a:txBody>
                  <a:tcPr marL="27432"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0.0</a:t>
                      </a:r>
                    </a:p>
                  </a:txBody>
                  <a:tcPr marL="27432"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extLst>
                  <a:ext uri="{0D108BD9-81ED-4DB2-BD59-A6C34878D82A}">
                    <a16:rowId xmlns:a16="http://schemas.microsoft.com/office/drawing/2014/main" val="10016"/>
                  </a:ext>
                </a:extLst>
              </a:tr>
              <a:tr h="179431">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Revenue Neutrality Total</a:t>
                      </a:r>
                    </a:p>
                  </a:txBody>
                  <a:tcPr marL="27432"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17.7</a:t>
                      </a:r>
                    </a:p>
                  </a:txBody>
                  <a:tcPr marL="27432"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23.1</a:t>
                      </a:r>
                    </a:p>
                  </a:txBody>
                  <a:tcPr marL="27432"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21.9</a:t>
                      </a:r>
                    </a:p>
                  </a:txBody>
                  <a:tcPr marL="27432"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14.6</a:t>
                      </a:r>
                    </a:p>
                  </a:txBody>
                  <a:tcPr marL="27432"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12.0</a:t>
                      </a:r>
                    </a:p>
                  </a:txBody>
                  <a:tcPr marL="27432"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13.4</a:t>
                      </a:r>
                    </a:p>
                  </a:txBody>
                  <a:tcPr marL="27432"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13.5</a:t>
                      </a:r>
                    </a:p>
                  </a:txBody>
                  <a:tcPr marL="27432"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12.0</a:t>
                      </a:r>
                    </a:p>
                  </a:txBody>
                  <a:tcPr marL="27432"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10.5</a:t>
                      </a:r>
                    </a:p>
                  </a:txBody>
                  <a:tcPr marL="27432"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9.9</a:t>
                      </a:r>
                    </a:p>
                  </a:txBody>
                  <a:tcPr marL="27432"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7.5</a:t>
                      </a:r>
                    </a:p>
                  </a:txBody>
                  <a:tcPr marL="27432"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7.5</a:t>
                      </a:r>
                    </a:p>
                  </a:txBody>
                  <a:tcPr marL="27432"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5.9</a:t>
                      </a:r>
                    </a:p>
                  </a:txBody>
                  <a:tcPr marL="27432"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extLst>
                  <a:ext uri="{0D108BD9-81ED-4DB2-BD59-A6C34878D82A}">
                    <a16:rowId xmlns:a16="http://schemas.microsoft.com/office/drawing/2014/main" val="10017"/>
                  </a:ext>
                </a:extLst>
              </a:tr>
              <a:tr h="179431">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RMR Settlement</a:t>
                      </a:r>
                    </a:p>
                  </a:txBody>
                  <a:tcPr marL="27432"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0.0</a:t>
                      </a:r>
                    </a:p>
                  </a:txBody>
                  <a:tcPr marL="27432"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0.0</a:t>
                      </a:r>
                    </a:p>
                  </a:txBody>
                  <a:tcPr marL="27432"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0.0</a:t>
                      </a:r>
                    </a:p>
                  </a:txBody>
                  <a:tcPr marL="27432"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11.0</a:t>
                      </a:r>
                    </a:p>
                  </a:txBody>
                  <a:tcPr marL="27432"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9.1</a:t>
                      </a:r>
                    </a:p>
                  </a:txBody>
                  <a:tcPr marL="27432"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6.3</a:t>
                      </a:r>
                    </a:p>
                  </a:txBody>
                  <a:tcPr marL="27432"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10.7</a:t>
                      </a:r>
                    </a:p>
                  </a:txBody>
                  <a:tcPr marL="27432"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7.7</a:t>
                      </a:r>
                    </a:p>
                  </a:txBody>
                  <a:tcPr marL="27432"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5.3</a:t>
                      </a:r>
                    </a:p>
                  </a:txBody>
                  <a:tcPr marL="27432"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3.1</a:t>
                      </a:r>
                    </a:p>
                  </a:txBody>
                  <a:tcPr marL="27432"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3.2</a:t>
                      </a:r>
                    </a:p>
                  </a:txBody>
                  <a:tcPr marL="27432"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3.1</a:t>
                      </a:r>
                    </a:p>
                  </a:txBody>
                  <a:tcPr marL="27432"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3.1</a:t>
                      </a:r>
                    </a:p>
                  </a:txBody>
                  <a:tcPr marL="27432"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extLst>
                  <a:ext uri="{0D108BD9-81ED-4DB2-BD59-A6C34878D82A}">
                    <a16:rowId xmlns:a16="http://schemas.microsoft.com/office/drawing/2014/main" val="10018"/>
                  </a:ext>
                </a:extLst>
              </a:tr>
              <a:tr h="179431">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RUC Settlement</a:t>
                      </a:r>
                    </a:p>
                  </a:txBody>
                  <a:tcPr marL="27432"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-0.1</a:t>
                      </a:r>
                    </a:p>
                  </a:txBody>
                  <a:tcPr marL="27432"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-0.7</a:t>
                      </a:r>
                    </a:p>
                  </a:txBody>
                  <a:tcPr marL="27432"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-1.1</a:t>
                      </a:r>
                    </a:p>
                  </a:txBody>
                  <a:tcPr marL="27432"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-0.4</a:t>
                      </a:r>
                    </a:p>
                  </a:txBody>
                  <a:tcPr marL="27432"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-1.0</a:t>
                      </a:r>
                    </a:p>
                  </a:txBody>
                  <a:tcPr marL="27432"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-0.3</a:t>
                      </a:r>
                    </a:p>
                  </a:txBody>
                  <a:tcPr marL="27432"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-0.2</a:t>
                      </a:r>
                    </a:p>
                  </a:txBody>
                  <a:tcPr marL="27432"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-0.2</a:t>
                      </a:r>
                    </a:p>
                  </a:txBody>
                  <a:tcPr marL="27432"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0.0</a:t>
                      </a:r>
                    </a:p>
                  </a:txBody>
                  <a:tcPr marL="27432"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-0.1</a:t>
                      </a:r>
                    </a:p>
                  </a:txBody>
                  <a:tcPr marL="27432"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-0.1</a:t>
                      </a:r>
                    </a:p>
                  </a:txBody>
                  <a:tcPr marL="27432"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-0.1</a:t>
                      </a:r>
                    </a:p>
                  </a:txBody>
                  <a:tcPr marL="27432"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-0.2</a:t>
                      </a:r>
                    </a:p>
                  </a:txBody>
                  <a:tcPr marL="27432"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extLst>
                  <a:ext uri="{0D108BD9-81ED-4DB2-BD59-A6C34878D82A}">
                    <a16:rowId xmlns:a16="http://schemas.microsoft.com/office/drawing/2014/main" val="10019"/>
                  </a:ext>
                </a:extLst>
              </a:tr>
              <a:tr h="179431">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Voltage Services Settlement</a:t>
                      </a:r>
                    </a:p>
                  </a:txBody>
                  <a:tcPr marL="27432"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0.0</a:t>
                      </a:r>
                    </a:p>
                  </a:txBody>
                  <a:tcPr marL="27432"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0.0</a:t>
                      </a:r>
                    </a:p>
                  </a:txBody>
                  <a:tcPr marL="27432"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0.0</a:t>
                      </a:r>
                    </a:p>
                  </a:txBody>
                  <a:tcPr marL="27432"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0.0</a:t>
                      </a:r>
                    </a:p>
                  </a:txBody>
                  <a:tcPr marL="27432"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0.0</a:t>
                      </a:r>
                    </a:p>
                  </a:txBody>
                  <a:tcPr marL="27432"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0.0</a:t>
                      </a:r>
                    </a:p>
                  </a:txBody>
                  <a:tcPr marL="27432"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0.0</a:t>
                      </a:r>
                    </a:p>
                  </a:txBody>
                  <a:tcPr marL="27432"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0.0</a:t>
                      </a:r>
                    </a:p>
                  </a:txBody>
                  <a:tcPr marL="27432"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0.0</a:t>
                      </a:r>
                    </a:p>
                  </a:txBody>
                  <a:tcPr marL="27432"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0.0</a:t>
                      </a:r>
                    </a:p>
                  </a:txBody>
                  <a:tcPr marL="27432"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0.0</a:t>
                      </a:r>
                    </a:p>
                  </a:txBody>
                  <a:tcPr marL="27432"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0.0</a:t>
                      </a:r>
                    </a:p>
                  </a:txBody>
                  <a:tcPr marL="27432"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0.0</a:t>
                      </a:r>
                    </a:p>
                  </a:txBody>
                  <a:tcPr marL="27432"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extLst>
                  <a:ext uri="{0D108BD9-81ED-4DB2-BD59-A6C34878D82A}">
                    <a16:rowId xmlns:a16="http://schemas.microsoft.com/office/drawing/2014/main" val="10020"/>
                  </a:ext>
                </a:extLst>
              </a:tr>
              <a:tr h="179431">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Zonal Auction Distribution²</a:t>
                      </a:r>
                    </a:p>
                  </a:txBody>
                  <a:tcPr marL="27432"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-96.5</a:t>
                      </a:r>
                    </a:p>
                  </a:txBody>
                  <a:tcPr marL="27432"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-109.8</a:t>
                      </a:r>
                    </a:p>
                  </a:txBody>
                  <a:tcPr marL="27432"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-100.8</a:t>
                      </a:r>
                    </a:p>
                  </a:txBody>
                  <a:tcPr marL="27432"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-117.7</a:t>
                      </a:r>
                    </a:p>
                  </a:txBody>
                  <a:tcPr marL="27432"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-108.5</a:t>
                      </a:r>
                    </a:p>
                  </a:txBody>
                  <a:tcPr marL="27432"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-116.2</a:t>
                      </a:r>
                    </a:p>
                  </a:txBody>
                  <a:tcPr marL="27432"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-126.8</a:t>
                      </a:r>
                    </a:p>
                  </a:txBody>
                  <a:tcPr marL="27432"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-138.2</a:t>
                      </a:r>
                    </a:p>
                  </a:txBody>
                  <a:tcPr marL="27432"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-138.8</a:t>
                      </a:r>
                    </a:p>
                  </a:txBody>
                  <a:tcPr marL="27432"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-110.1</a:t>
                      </a:r>
                    </a:p>
                  </a:txBody>
                  <a:tcPr marL="27432"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-124.5</a:t>
                      </a:r>
                    </a:p>
                  </a:txBody>
                  <a:tcPr marL="27432"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-110.6</a:t>
                      </a:r>
                    </a:p>
                  </a:txBody>
                  <a:tcPr marL="27432"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-107.7</a:t>
                      </a:r>
                    </a:p>
                  </a:txBody>
                  <a:tcPr marL="27432"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EFEFEF">
                        <a:alpha val="100000"/>
                      </a:srgbClr>
                    </a:solidFill>
                  </a:tcPr>
                </a:tc>
                <a:extLst>
                  <a:ext uri="{0D108BD9-81ED-4DB2-BD59-A6C34878D82A}">
                    <a16:rowId xmlns:a16="http://schemas.microsoft.com/office/drawing/2014/main" val="10021"/>
                  </a:ext>
                </a:extLst>
              </a:tr>
              <a:tr h="179431">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Total Allocation to Load</a:t>
                      </a:r>
                    </a:p>
                  </a:txBody>
                  <a:tcPr marL="27432" marR="0" marT="0" marB="0" anchor="ctr">
                    <a:lnL w="0" cap="flat" cmpd="sng" algn="ctr">
                      <a:noFill/>
                      <a:prstDash val="solid"/>
                    </a:lnL>
                    <a:lnR w="0" cap="flat" cmpd="sng" algn="ctr">
                      <a:noFill/>
                      <a:prstDash val="solid"/>
                    </a:lnR>
                    <a:lnT w="12700" cap="flat" cmpd="sng" algn="ctr">
                      <a:solidFill>
                        <a:srgbClr val="000000">
                          <a:alpha val="100000"/>
                        </a:srgbClr>
                      </a:solid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-81.2</a:t>
                      </a:r>
                    </a:p>
                  </a:txBody>
                  <a:tcPr marL="27432" marR="0" marT="0" marB="0" anchor="ctr">
                    <a:lnL w="0" cap="flat" cmpd="sng" algn="ctr">
                      <a:noFill/>
                      <a:prstDash val="solid"/>
                    </a:lnL>
                    <a:lnR w="0" cap="flat" cmpd="sng" algn="ctr">
                      <a:noFill/>
                      <a:prstDash val="solid"/>
                    </a:lnR>
                    <a:lnT w="12700" cap="flat" cmpd="sng" algn="ctr">
                      <a:solidFill>
                        <a:srgbClr val="000000">
                          <a:alpha val="100000"/>
                        </a:srgbClr>
                      </a:solid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-95.9</a:t>
                      </a:r>
                    </a:p>
                  </a:txBody>
                  <a:tcPr marL="27432" marR="0" marT="0" marB="0" anchor="ctr">
                    <a:lnL w="0" cap="flat" cmpd="sng" algn="ctr">
                      <a:noFill/>
                      <a:prstDash val="solid"/>
                    </a:lnL>
                    <a:lnR w="0" cap="flat" cmpd="sng" algn="ctr">
                      <a:noFill/>
                      <a:prstDash val="solid"/>
                    </a:lnR>
                    <a:lnT w="12700" cap="flat" cmpd="sng" algn="ctr">
                      <a:solidFill>
                        <a:srgbClr val="000000">
                          <a:alpha val="100000"/>
                        </a:srgbClr>
                      </a:solid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-74.8</a:t>
                      </a:r>
                    </a:p>
                  </a:txBody>
                  <a:tcPr marL="27432" marR="0" marT="0" marB="0" anchor="ctr">
                    <a:lnL w="0" cap="flat" cmpd="sng" algn="ctr">
                      <a:noFill/>
                      <a:prstDash val="solid"/>
                    </a:lnL>
                    <a:lnR w="0" cap="flat" cmpd="sng" algn="ctr">
                      <a:noFill/>
                      <a:prstDash val="solid"/>
                    </a:lnR>
                    <a:lnT w="12700" cap="flat" cmpd="sng" algn="ctr">
                      <a:solidFill>
                        <a:srgbClr val="000000">
                          <a:alpha val="100000"/>
                        </a:srgbClr>
                      </a:solid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-91.6</a:t>
                      </a:r>
                    </a:p>
                  </a:txBody>
                  <a:tcPr marL="27432" marR="0" marT="0" marB="0" anchor="ctr">
                    <a:lnL w="0" cap="flat" cmpd="sng" algn="ctr">
                      <a:noFill/>
                      <a:prstDash val="solid"/>
                    </a:lnL>
                    <a:lnR w="0" cap="flat" cmpd="sng" algn="ctr">
                      <a:noFill/>
                      <a:prstDash val="solid"/>
                    </a:lnR>
                    <a:lnT w="12700" cap="flat" cmpd="sng" algn="ctr">
                      <a:solidFill>
                        <a:srgbClr val="000000">
                          <a:alpha val="100000"/>
                        </a:srgbClr>
                      </a:solid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-114.8</a:t>
                      </a:r>
                    </a:p>
                  </a:txBody>
                  <a:tcPr marL="27432" marR="0" marT="0" marB="0" anchor="ctr">
                    <a:lnL w="0" cap="flat" cmpd="sng" algn="ctr">
                      <a:noFill/>
                      <a:prstDash val="solid"/>
                    </a:lnL>
                    <a:lnR w="0" cap="flat" cmpd="sng" algn="ctr">
                      <a:noFill/>
                      <a:prstDash val="solid"/>
                    </a:lnR>
                    <a:lnT w="12700" cap="flat" cmpd="sng" algn="ctr">
                      <a:solidFill>
                        <a:srgbClr val="000000">
                          <a:alpha val="100000"/>
                        </a:srgbClr>
                      </a:solid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-99.7</a:t>
                      </a:r>
                    </a:p>
                  </a:txBody>
                  <a:tcPr marL="27432" marR="0" marT="0" marB="0" anchor="ctr">
                    <a:lnL w="0" cap="flat" cmpd="sng" algn="ctr">
                      <a:noFill/>
                      <a:prstDash val="solid"/>
                    </a:lnL>
                    <a:lnR w="0" cap="flat" cmpd="sng" algn="ctr">
                      <a:noFill/>
                      <a:prstDash val="solid"/>
                    </a:lnR>
                    <a:lnT w="12700" cap="flat" cmpd="sng" algn="ctr">
                      <a:solidFill>
                        <a:srgbClr val="000000">
                          <a:alpha val="100000"/>
                        </a:srgbClr>
                      </a:solid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-125.4</a:t>
                      </a:r>
                    </a:p>
                  </a:txBody>
                  <a:tcPr marL="27432" marR="0" marT="0" marB="0" anchor="ctr">
                    <a:lnL w="0" cap="flat" cmpd="sng" algn="ctr">
                      <a:noFill/>
                      <a:prstDash val="solid"/>
                    </a:lnL>
                    <a:lnR w="0" cap="flat" cmpd="sng" algn="ctr">
                      <a:noFill/>
                      <a:prstDash val="solid"/>
                    </a:lnR>
                    <a:lnT w="12700" cap="flat" cmpd="sng" algn="ctr">
                      <a:solidFill>
                        <a:srgbClr val="000000">
                          <a:alpha val="100000"/>
                        </a:srgbClr>
                      </a:solid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-119.0</a:t>
                      </a:r>
                    </a:p>
                  </a:txBody>
                  <a:tcPr marL="27432" marR="0" marT="0" marB="0" anchor="ctr">
                    <a:lnL w="0" cap="flat" cmpd="sng" algn="ctr">
                      <a:noFill/>
                      <a:prstDash val="solid"/>
                    </a:lnL>
                    <a:lnR w="0" cap="flat" cmpd="sng" algn="ctr">
                      <a:noFill/>
                      <a:prstDash val="solid"/>
                    </a:lnR>
                    <a:lnT w="12700" cap="flat" cmpd="sng" algn="ctr">
                      <a:solidFill>
                        <a:srgbClr val="000000">
                          <a:alpha val="100000"/>
                        </a:srgbClr>
                      </a:solid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-128.9</a:t>
                      </a:r>
                    </a:p>
                  </a:txBody>
                  <a:tcPr marL="27432" marR="0" marT="0" marB="0" anchor="ctr">
                    <a:lnL w="0" cap="flat" cmpd="sng" algn="ctr">
                      <a:noFill/>
                      <a:prstDash val="solid"/>
                    </a:lnL>
                    <a:lnR w="0" cap="flat" cmpd="sng" algn="ctr">
                      <a:noFill/>
                      <a:prstDash val="solid"/>
                    </a:lnR>
                    <a:lnT w="12700" cap="flat" cmpd="sng" algn="ctr">
                      <a:solidFill>
                        <a:srgbClr val="000000">
                          <a:alpha val="100000"/>
                        </a:srgbClr>
                      </a:solid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-99.6</a:t>
                      </a:r>
                    </a:p>
                  </a:txBody>
                  <a:tcPr marL="27432" marR="0" marT="0" marB="0" anchor="ctr">
                    <a:lnL w="0" cap="flat" cmpd="sng" algn="ctr">
                      <a:noFill/>
                      <a:prstDash val="solid"/>
                    </a:lnL>
                    <a:lnR w="0" cap="flat" cmpd="sng" algn="ctr">
                      <a:noFill/>
                      <a:prstDash val="solid"/>
                    </a:lnR>
                    <a:lnT w="12700" cap="flat" cmpd="sng" algn="ctr">
                      <a:solidFill>
                        <a:srgbClr val="000000">
                          <a:alpha val="100000"/>
                        </a:srgbClr>
                      </a:solid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-104.9</a:t>
                      </a:r>
                    </a:p>
                  </a:txBody>
                  <a:tcPr marL="27432" marR="0" marT="0" marB="0" anchor="ctr">
                    <a:lnL w="0" cap="flat" cmpd="sng" algn="ctr">
                      <a:noFill/>
                      <a:prstDash val="solid"/>
                    </a:lnL>
                    <a:lnR w="0" cap="flat" cmpd="sng" algn="ctr">
                      <a:noFill/>
                      <a:prstDash val="solid"/>
                    </a:lnR>
                    <a:lnT w="12700" cap="flat" cmpd="sng" algn="ctr">
                      <a:solidFill>
                        <a:srgbClr val="000000">
                          <a:alpha val="100000"/>
                        </a:srgbClr>
                      </a:solid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-96.1</a:t>
                      </a:r>
                    </a:p>
                  </a:txBody>
                  <a:tcPr marL="27432" marR="0" marT="0" marB="0" anchor="ctr">
                    <a:lnL w="0" cap="flat" cmpd="sng" algn="ctr">
                      <a:noFill/>
                      <a:prstDash val="solid"/>
                    </a:lnL>
                    <a:lnR w="0" cap="flat" cmpd="sng" algn="ctr">
                      <a:noFill/>
                      <a:prstDash val="solid"/>
                    </a:lnR>
                    <a:lnT w="12700" cap="flat" cmpd="sng" algn="ctr">
                      <a:solidFill>
                        <a:srgbClr val="000000">
                          <a:alpha val="100000"/>
                        </a:srgbClr>
                      </a:solid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-79.1</a:t>
                      </a:r>
                    </a:p>
                  </a:txBody>
                  <a:tcPr marL="27432" marR="0" marT="0" marB="0" anchor="ctr">
                    <a:lnL w="0" cap="flat" cmpd="sng" algn="ctr">
                      <a:noFill/>
                      <a:prstDash val="solid"/>
                    </a:lnL>
                    <a:lnR w="0" cap="flat" cmpd="sng" algn="ctr">
                      <a:noFill/>
                      <a:prstDash val="solid"/>
                    </a:lnR>
                    <a:lnT w="12700" cap="flat" cmpd="sng" algn="ctr">
                      <a:solidFill>
                        <a:srgbClr val="000000">
                          <a:alpha val="100000"/>
                        </a:srgbClr>
                      </a:solidFill>
                      <a:prstDash val="solid"/>
                    </a:lnT>
                    <a:lnB w="0" cap="flat" cmpd="sng" algn="ctr">
                      <a:noFill/>
                      <a:prstDash val="solid"/>
                    </a:lnB>
                    <a:solidFill>
                      <a:srgbClr val="FFFFFF">
                        <a:alpha val="0"/>
                      </a:srgbClr>
                    </a:solidFill>
                  </a:tcPr>
                </a:tc>
                <a:extLst>
                  <a:ext uri="{0D108BD9-81ED-4DB2-BD59-A6C34878D82A}">
                    <a16:rowId xmlns:a16="http://schemas.microsoft.com/office/drawing/2014/main" val="10022"/>
                  </a:ext>
                </a:extLst>
              </a:tr>
              <a:tr h="179431">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Adjusted Metered Load (TWh)</a:t>
                      </a:r>
                    </a:p>
                  </a:txBody>
                  <a:tcPr marL="27432"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34.9</a:t>
                      </a:r>
                    </a:p>
                  </a:txBody>
                  <a:tcPr marL="27432"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40.6</a:t>
                      </a:r>
                    </a:p>
                  </a:txBody>
                  <a:tcPr marL="27432"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34.8</a:t>
                      </a:r>
                    </a:p>
                  </a:txBody>
                  <a:tcPr marL="27432"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34.8</a:t>
                      </a:r>
                    </a:p>
                  </a:txBody>
                  <a:tcPr marL="27432"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36.6</a:t>
                      </a:r>
                    </a:p>
                  </a:txBody>
                  <a:tcPr marL="27432"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41.3</a:t>
                      </a:r>
                    </a:p>
                  </a:txBody>
                  <a:tcPr marL="27432"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45.2</a:t>
                      </a:r>
                    </a:p>
                  </a:txBody>
                  <a:tcPr marL="27432"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47.9</a:t>
                      </a:r>
                    </a:p>
                  </a:txBody>
                  <a:tcPr marL="27432"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49.5</a:t>
                      </a:r>
                    </a:p>
                  </a:txBody>
                  <a:tcPr marL="27432"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44.0</a:t>
                      </a:r>
                    </a:p>
                  </a:txBody>
                  <a:tcPr marL="27432"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41.1</a:t>
                      </a:r>
                    </a:p>
                  </a:txBody>
                  <a:tcPr marL="27432"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35.7</a:t>
                      </a:r>
                    </a:p>
                  </a:txBody>
                  <a:tcPr marL="27432"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37.8</a:t>
                      </a:r>
                    </a:p>
                  </a:txBody>
                  <a:tcPr marL="27432"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EFEFEF">
                        <a:alpha val="100000"/>
                      </a:srgbClr>
                    </a:solidFill>
                  </a:tcPr>
                </a:tc>
                <a:extLst>
                  <a:ext uri="{0D108BD9-81ED-4DB2-BD59-A6C34878D82A}">
                    <a16:rowId xmlns:a16="http://schemas.microsoft.com/office/drawing/2014/main" val="10023"/>
                  </a:ext>
                </a:extLst>
              </a:tr>
              <a:tr h="179431">
                <a:tc>
                  <a:txBody>
                    <a:bodyPr/>
                    <a:lstStyle/>
                    <a:p>
                      <a:pPr marL="0" marR="0" algn="l">
                        <a:lnSpc>
                          <a:spcPct val="100000"/>
                        </a:lnSpc>
                        <a:spcBef>
                          <a:spcPts val="0"/>
                        </a:spcBef>
                        <a:spcAft>
                          <a:spcPts val="0"/>
                        </a:spcAft>
                        <a:buNone/>
                      </a:pPr>
                      <a:r>
                        <a:rPr sz="900" b="0" i="0" u="none" strike="noStrike" cap="none" dirty="0">
                          <a:solidFill>
                            <a:srgbClr val="000000">
                              <a:alpha val="100000"/>
                            </a:srgbClr>
                          </a:solidFill>
                          <a:latin typeface="Times New Roman"/>
                          <a:cs typeface="Times New Roman"/>
                          <a:sym typeface="Times New Roman"/>
                        </a:rPr>
                        <a:t>$/MWh³</a:t>
                      </a:r>
                    </a:p>
                  </a:txBody>
                  <a:tcPr marL="27432" marR="0" marT="0" marB="0" anchor="ctr">
                    <a:lnL w="0" cap="flat" cmpd="sng" algn="ctr">
                      <a:noFill/>
                      <a:prstDash val="solid"/>
                    </a:lnL>
                    <a:lnR w="0" cap="flat" cmpd="sng" algn="ctr">
                      <a:noFill/>
                      <a:prstDash val="solid"/>
                    </a:lnR>
                    <a:lnT w="12700" cap="flat" cmpd="sng" algn="ctr">
                      <a:solidFill>
                        <a:srgbClr val="000000">
                          <a:alpha val="100000"/>
                        </a:srgbClr>
                      </a:solid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strike="noStrike" cap="none" dirty="0">
                          <a:solidFill>
                            <a:srgbClr val="000000">
                              <a:alpha val="100000"/>
                            </a:srgbClr>
                          </a:solidFill>
                          <a:latin typeface="Times New Roman"/>
                          <a:cs typeface="Times New Roman"/>
                          <a:sym typeface="Times New Roman"/>
                        </a:rPr>
                        <a:t> -2.3</a:t>
                      </a:r>
                    </a:p>
                  </a:txBody>
                  <a:tcPr marL="27432" marR="0" marT="0" marB="0" anchor="ctr">
                    <a:lnL w="0" cap="flat" cmpd="sng" algn="ctr">
                      <a:noFill/>
                      <a:prstDash val="solid"/>
                    </a:lnL>
                    <a:lnR w="0" cap="flat" cmpd="sng" algn="ctr">
                      <a:noFill/>
                      <a:prstDash val="solid"/>
                    </a:lnR>
                    <a:lnT w="12700" cap="flat" cmpd="sng" algn="ctr">
                      <a:solidFill>
                        <a:srgbClr val="000000">
                          <a:alpha val="100000"/>
                        </a:srgbClr>
                      </a:solid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strike="noStrike" cap="none" dirty="0">
                          <a:solidFill>
                            <a:srgbClr val="000000">
                              <a:alpha val="100000"/>
                            </a:srgbClr>
                          </a:solidFill>
                          <a:latin typeface="Times New Roman"/>
                          <a:cs typeface="Times New Roman"/>
                          <a:sym typeface="Times New Roman"/>
                        </a:rPr>
                        <a:t>  -2.4</a:t>
                      </a:r>
                    </a:p>
                  </a:txBody>
                  <a:tcPr marL="27432" marR="0" marT="0" marB="0" anchor="ctr">
                    <a:lnL w="0" cap="flat" cmpd="sng" algn="ctr">
                      <a:noFill/>
                      <a:prstDash val="solid"/>
                    </a:lnL>
                    <a:lnR w="0" cap="flat" cmpd="sng" algn="ctr">
                      <a:noFill/>
                      <a:prstDash val="solid"/>
                    </a:lnR>
                    <a:lnT w="12700" cap="flat" cmpd="sng" algn="ctr">
                      <a:solidFill>
                        <a:srgbClr val="000000">
                          <a:alpha val="100000"/>
                        </a:srgbClr>
                      </a:solid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strike="noStrike" cap="none" dirty="0">
                          <a:solidFill>
                            <a:srgbClr val="000000">
                              <a:alpha val="100000"/>
                            </a:srgbClr>
                          </a:solidFill>
                          <a:latin typeface="Times New Roman"/>
                          <a:cs typeface="Times New Roman"/>
                          <a:sym typeface="Times New Roman"/>
                        </a:rPr>
                        <a:t>  -2.1</a:t>
                      </a:r>
                    </a:p>
                  </a:txBody>
                  <a:tcPr marL="27432" marR="0" marT="0" marB="0" anchor="ctr">
                    <a:lnL w="0" cap="flat" cmpd="sng" algn="ctr">
                      <a:noFill/>
                      <a:prstDash val="solid"/>
                    </a:lnL>
                    <a:lnR w="0" cap="flat" cmpd="sng" algn="ctr">
                      <a:noFill/>
                      <a:prstDash val="solid"/>
                    </a:lnR>
                    <a:lnT w="12700" cap="flat" cmpd="sng" algn="ctr">
                      <a:solidFill>
                        <a:srgbClr val="000000">
                          <a:alpha val="100000"/>
                        </a:srgbClr>
                      </a:solid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strike="noStrike" cap="none" dirty="0">
                          <a:solidFill>
                            <a:srgbClr val="000000">
                              <a:alpha val="100000"/>
                            </a:srgbClr>
                          </a:solidFill>
                          <a:latin typeface="Times New Roman"/>
                          <a:cs typeface="Times New Roman"/>
                          <a:sym typeface="Times New Roman"/>
                        </a:rPr>
                        <a:t>  -2.6</a:t>
                      </a:r>
                    </a:p>
                  </a:txBody>
                  <a:tcPr marL="27432" marR="0" marT="0" marB="0" anchor="ctr">
                    <a:lnL w="0" cap="flat" cmpd="sng" algn="ctr">
                      <a:noFill/>
                      <a:prstDash val="solid"/>
                    </a:lnL>
                    <a:lnR w="0" cap="flat" cmpd="sng" algn="ctr">
                      <a:noFill/>
                      <a:prstDash val="solid"/>
                    </a:lnR>
                    <a:lnT w="12700" cap="flat" cmpd="sng" algn="ctr">
                      <a:solidFill>
                        <a:srgbClr val="000000">
                          <a:alpha val="100000"/>
                        </a:srgbClr>
                      </a:solid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strike="noStrike" cap="none" dirty="0">
                          <a:solidFill>
                            <a:srgbClr val="000000">
                              <a:alpha val="100000"/>
                            </a:srgbClr>
                          </a:solidFill>
                          <a:latin typeface="Times New Roman"/>
                          <a:cs typeface="Times New Roman"/>
                          <a:sym typeface="Times New Roman"/>
                        </a:rPr>
                        <a:t>  -3.1</a:t>
                      </a:r>
                    </a:p>
                  </a:txBody>
                  <a:tcPr marL="27432" marR="0" marT="0" marB="0" anchor="ctr">
                    <a:lnL w="0" cap="flat" cmpd="sng" algn="ctr">
                      <a:noFill/>
                      <a:prstDash val="solid"/>
                    </a:lnL>
                    <a:lnR w="0" cap="flat" cmpd="sng" algn="ctr">
                      <a:noFill/>
                      <a:prstDash val="solid"/>
                    </a:lnR>
                    <a:lnT w="12700" cap="flat" cmpd="sng" algn="ctr">
                      <a:solidFill>
                        <a:srgbClr val="000000">
                          <a:alpha val="100000"/>
                        </a:srgbClr>
                      </a:solid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strike="noStrike" cap="none" dirty="0">
                          <a:solidFill>
                            <a:srgbClr val="000000">
                              <a:alpha val="100000"/>
                            </a:srgbClr>
                          </a:solidFill>
                          <a:latin typeface="Times New Roman"/>
                          <a:cs typeface="Times New Roman"/>
                          <a:sym typeface="Times New Roman"/>
                        </a:rPr>
                        <a:t>  -2.4</a:t>
                      </a:r>
                    </a:p>
                  </a:txBody>
                  <a:tcPr marL="27432" marR="0" marT="0" marB="0" anchor="ctr">
                    <a:lnL w="0" cap="flat" cmpd="sng" algn="ctr">
                      <a:noFill/>
                      <a:prstDash val="solid"/>
                    </a:lnL>
                    <a:lnR w="0" cap="flat" cmpd="sng" algn="ctr">
                      <a:noFill/>
                      <a:prstDash val="solid"/>
                    </a:lnR>
                    <a:lnT w="12700" cap="flat" cmpd="sng" algn="ctr">
                      <a:solidFill>
                        <a:srgbClr val="000000">
                          <a:alpha val="100000"/>
                        </a:srgbClr>
                      </a:solid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strike="noStrike" cap="none" dirty="0">
                          <a:solidFill>
                            <a:srgbClr val="000000">
                              <a:alpha val="100000"/>
                            </a:srgbClr>
                          </a:solidFill>
                          <a:latin typeface="Times New Roman"/>
                          <a:cs typeface="Times New Roman"/>
                          <a:sym typeface="Times New Roman"/>
                        </a:rPr>
                        <a:t>  -2.8</a:t>
                      </a:r>
                    </a:p>
                  </a:txBody>
                  <a:tcPr marL="27432" marR="0" marT="0" marB="0" anchor="ctr">
                    <a:lnL w="0" cap="flat" cmpd="sng" algn="ctr">
                      <a:noFill/>
                      <a:prstDash val="solid"/>
                    </a:lnL>
                    <a:lnR w="0" cap="flat" cmpd="sng" algn="ctr">
                      <a:noFill/>
                      <a:prstDash val="solid"/>
                    </a:lnR>
                    <a:lnT w="12700" cap="flat" cmpd="sng" algn="ctr">
                      <a:solidFill>
                        <a:srgbClr val="000000">
                          <a:alpha val="100000"/>
                        </a:srgbClr>
                      </a:solid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strike="noStrike" cap="none" dirty="0">
                          <a:solidFill>
                            <a:srgbClr val="000000">
                              <a:alpha val="100000"/>
                            </a:srgbClr>
                          </a:solidFill>
                          <a:latin typeface="Times New Roman"/>
                          <a:cs typeface="Times New Roman"/>
                          <a:sym typeface="Times New Roman"/>
                        </a:rPr>
                        <a:t>  -2.5</a:t>
                      </a:r>
                    </a:p>
                  </a:txBody>
                  <a:tcPr marL="27432" marR="0" marT="0" marB="0" anchor="ctr">
                    <a:lnL w="0" cap="flat" cmpd="sng" algn="ctr">
                      <a:noFill/>
                      <a:prstDash val="solid"/>
                    </a:lnL>
                    <a:lnR w="0" cap="flat" cmpd="sng" algn="ctr">
                      <a:noFill/>
                      <a:prstDash val="solid"/>
                    </a:lnR>
                    <a:lnT w="12700" cap="flat" cmpd="sng" algn="ctr">
                      <a:solidFill>
                        <a:srgbClr val="000000">
                          <a:alpha val="100000"/>
                        </a:srgbClr>
                      </a:solid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strike="noStrike" cap="none" dirty="0">
                          <a:solidFill>
                            <a:srgbClr val="000000">
                              <a:alpha val="100000"/>
                            </a:srgbClr>
                          </a:solidFill>
                          <a:latin typeface="Times New Roman"/>
                          <a:cs typeface="Times New Roman"/>
                          <a:sym typeface="Times New Roman"/>
                        </a:rPr>
                        <a:t>  -2.6</a:t>
                      </a:r>
                    </a:p>
                  </a:txBody>
                  <a:tcPr marL="27432" marR="0" marT="0" marB="0" anchor="ctr">
                    <a:lnL w="0" cap="flat" cmpd="sng" algn="ctr">
                      <a:noFill/>
                      <a:prstDash val="solid"/>
                    </a:lnL>
                    <a:lnR w="0" cap="flat" cmpd="sng" algn="ctr">
                      <a:noFill/>
                      <a:prstDash val="solid"/>
                    </a:lnR>
                    <a:lnT w="12700" cap="flat" cmpd="sng" algn="ctr">
                      <a:solidFill>
                        <a:srgbClr val="000000">
                          <a:alpha val="100000"/>
                        </a:srgbClr>
                      </a:solid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strike="noStrike" cap="none" dirty="0">
                          <a:solidFill>
                            <a:srgbClr val="000000">
                              <a:alpha val="100000"/>
                            </a:srgbClr>
                          </a:solidFill>
                          <a:latin typeface="Times New Roman"/>
                          <a:cs typeface="Times New Roman"/>
                          <a:sym typeface="Times New Roman"/>
                        </a:rPr>
                        <a:t>  -2.3</a:t>
                      </a:r>
                    </a:p>
                  </a:txBody>
                  <a:tcPr marL="27432" marR="0" marT="0" marB="0" anchor="ctr">
                    <a:lnL w="0" cap="flat" cmpd="sng" algn="ctr">
                      <a:noFill/>
                      <a:prstDash val="solid"/>
                    </a:lnL>
                    <a:lnR w="0" cap="flat" cmpd="sng" algn="ctr">
                      <a:noFill/>
                      <a:prstDash val="solid"/>
                    </a:lnR>
                    <a:lnT w="12700" cap="flat" cmpd="sng" algn="ctr">
                      <a:solidFill>
                        <a:srgbClr val="000000">
                          <a:alpha val="100000"/>
                        </a:srgbClr>
                      </a:solid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strike="noStrike" cap="none" dirty="0">
                          <a:solidFill>
                            <a:srgbClr val="000000">
                              <a:alpha val="100000"/>
                            </a:srgbClr>
                          </a:solidFill>
                          <a:latin typeface="Times New Roman"/>
                          <a:cs typeface="Times New Roman"/>
                          <a:sym typeface="Times New Roman"/>
                        </a:rPr>
                        <a:t>  -2.6</a:t>
                      </a:r>
                    </a:p>
                  </a:txBody>
                  <a:tcPr marL="27432" marR="0" marT="0" marB="0" anchor="ctr">
                    <a:lnL w="0" cap="flat" cmpd="sng" algn="ctr">
                      <a:noFill/>
                      <a:prstDash val="solid"/>
                    </a:lnL>
                    <a:lnR w="0" cap="flat" cmpd="sng" algn="ctr">
                      <a:noFill/>
                      <a:prstDash val="solid"/>
                    </a:lnR>
                    <a:lnT w="12700" cap="flat" cmpd="sng" algn="ctr">
                      <a:solidFill>
                        <a:srgbClr val="000000">
                          <a:alpha val="100000"/>
                        </a:srgbClr>
                      </a:solid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strike="noStrike" cap="none" dirty="0">
                          <a:solidFill>
                            <a:srgbClr val="000000">
                              <a:alpha val="100000"/>
                            </a:srgbClr>
                          </a:solidFill>
                          <a:latin typeface="Times New Roman"/>
                          <a:cs typeface="Times New Roman"/>
                          <a:sym typeface="Times New Roman"/>
                        </a:rPr>
                        <a:t>  -2.7</a:t>
                      </a:r>
                    </a:p>
                  </a:txBody>
                  <a:tcPr marL="27432" marR="0" marT="0" marB="0" anchor="ctr">
                    <a:lnL w="0" cap="flat" cmpd="sng" algn="ctr">
                      <a:noFill/>
                      <a:prstDash val="solid"/>
                    </a:lnL>
                    <a:lnR w="0" cap="flat" cmpd="sng" algn="ctr">
                      <a:noFill/>
                      <a:prstDash val="solid"/>
                    </a:lnR>
                    <a:lnT w="12700" cap="flat" cmpd="sng" algn="ctr">
                      <a:solidFill>
                        <a:srgbClr val="000000">
                          <a:alpha val="100000"/>
                        </a:srgbClr>
                      </a:solid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strike="noStrike" cap="none" dirty="0">
                          <a:solidFill>
                            <a:srgbClr val="000000">
                              <a:alpha val="100000"/>
                            </a:srgbClr>
                          </a:solidFill>
                          <a:latin typeface="Times New Roman"/>
                          <a:cs typeface="Times New Roman"/>
                          <a:sym typeface="Times New Roman"/>
                        </a:rPr>
                        <a:t>  -2.1</a:t>
                      </a:r>
                    </a:p>
                  </a:txBody>
                  <a:tcPr marL="27432" marR="0" marT="0" marB="0" anchor="ctr">
                    <a:lnL w="0" cap="flat" cmpd="sng" algn="ctr">
                      <a:noFill/>
                      <a:prstDash val="solid"/>
                    </a:lnL>
                    <a:lnR w="0" cap="flat" cmpd="sng" algn="ctr">
                      <a:noFill/>
                      <a:prstDash val="solid"/>
                    </a:lnR>
                    <a:lnT w="12700" cap="flat" cmpd="sng" algn="ctr">
                      <a:solidFill>
                        <a:srgbClr val="000000">
                          <a:alpha val="100000"/>
                        </a:srgbClr>
                      </a:solidFill>
                      <a:prstDash val="solid"/>
                    </a:lnT>
                    <a:lnB w="0" cap="flat" cmpd="sng" algn="ctr">
                      <a:noFill/>
                      <a:prstDash val="solid"/>
                    </a:lnB>
                    <a:solidFill>
                      <a:srgbClr val="FFFFFF">
                        <a:alpha val="0"/>
                      </a:srgbClr>
                    </a:solidFill>
                  </a:tcPr>
                </a:tc>
                <a:extLst>
                  <a:ext uri="{0D108BD9-81ED-4DB2-BD59-A6C34878D82A}">
                    <a16:rowId xmlns:a16="http://schemas.microsoft.com/office/drawing/2014/main" val="10024"/>
                  </a:ext>
                </a:extLst>
              </a:tr>
            </a:tbl>
          </a:graphicData>
        </a:graphic>
      </p:graphicFrame>
    </p:spTree>
    <p:extLst>
      <p:ext uri="{BB962C8B-B14F-4D97-AF65-F5344CB8AC3E}">
        <p14:creationId xmlns:p14="http://schemas.microsoft.com/office/powerpoint/2010/main" val="167226314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t>8.2(2)(g) Net Allocation to Load - Totals and $/MWh </a:t>
            </a:r>
          </a:p>
        </p:txBody>
      </p:sp>
      <p:sp>
        <p:nvSpPr>
          <p:cNvPr id="3" name="Slide Number Placeholder 6">
            <a:extLst>
              <a:ext uri="{FF2B5EF4-FFF2-40B4-BE49-F238E27FC236}">
                <a16:creationId xmlns:a16="http://schemas.microsoft.com/office/drawing/2014/main" id="{19E6BA2A-DFAA-48D7-A34B-C973A6FF7F9D}"/>
              </a:ext>
            </a:extLst>
          </p:cNvPr>
          <p:cNvSpPr>
            <a:spLocks noGrp="1"/>
          </p:cNvSpPr>
          <p:nvPr>
            <p:ph type="sldNum" sz="quarter" idx="4"/>
          </p:nvPr>
        </p:nvSpPr>
        <p:spPr>
          <a:xfrm>
            <a:off x="8534400" y="6561138"/>
            <a:ext cx="533400" cy="220662"/>
          </a:xfrm>
        </p:spPr>
        <p:txBody>
          <a:bodyPr/>
          <a:lstStyle/>
          <a:p>
            <a:r>
              <a:rPr lang="en-US" dirty="0"/>
              <a:t>11</a:t>
            </a:r>
          </a:p>
        </p:txBody>
      </p:sp>
      <p:sp>
        <p:nvSpPr>
          <p:cNvPr id="4" name="Title Texts3">
            <a:extLst>
              <a:ext uri="{FF2B5EF4-FFF2-40B4-BE49-F238E27FC236}">
                <a16:creationId xmlns:a16="http://schemas.microsoft.com/office/drawing/2014/main" id="{7BCF1F6C-1B3D-42B2-AA6F-522D3E53EF41}"/>
              </a:ext>
            </a:extLst>
          </p:cNvPr>
          <p:cNvSpPr txBox="1">
            <a:spLocks/>
          </p:cNvSpPr>
          <p:nvPr/>
        </p:nvSpPr>
        <p:spPr>
          <a:xfrm>
            <a:off x="1677924" y="805434"/>
            <a:ext cx="5788152" cy="219456"/>
          </a:xfr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spcBef>
                <a:spcPts val="0"/>
              </a:spcBef>
              <a:buFont typeface="Arial" panose="020B0604020202020204" pitchFamily="34" charset="0"/>
              <a:buNone/>
            </a:pPr>
            <a:r>
              <a:rPr lang="fr-FR" sz="800" b="1" dirty="0">
                <a:solidFill>
                  <a:srgbClr val="3DB0CD">
                    <a:alpha val="100000"/>
                  </a:srgbClr>
                </a:solidFill>
                <a:latin typeface="Times New Roman"/>
                <a:ea typeface="Times New Roman"/>
                <a:cs typeface="Times New Roman"/>
              </a:rPr>
              <a:t>ZONAL AUCTION DISTRIBUTION PER CONGESTION MANAGEMENT ZONE ($M)</a:t>
            </a:r>
          </a:p>
        </p:txBody>
      </p:sp>
      <p:sp>
        <p:nvSpPr>
          <p:cNvPr id="5" name="Title Texts5">
            <a:extLst>
              <a:ext uri="{FF2B5EF4-FFF2-40B4-BE49-F238E27FC236}">
                <a16:creationId xmlns:a16="http://schemas.microsoft.com/office/drawing/2014/main" id="{C0DFCE90-C059-4384-AB2C-F9F203C4648F}"/>
              </a:ext>
            </a:extLst>
          </p:cNvPr>
          <p:cNvSpPr txBox="1">
            <a:spLocks/>
          </p:cNvSpPr>
          <p:nvPr/>
        </p:nvSpPr>
        <p:spPr>
          <a:xfrm>
            <a:off x="1677924" y="2165223"/>
            <a:ext cx="5788152" cy="219456"/>
          </a:xfr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spcBef>
                <a:spcPts val="0"/>
              </a:spcBef>
              <a:buFont typeface="Arial" panose="020B0604020202020204" pitchFamily="34" charset="0"/>
              <a:buNone/>
            </a:pPr>
            <a:r>
              <a:rPr lang="en-US" sz="800" b="1" dirty="0">
                <a:solidFill>
                  <a:srgbClr val="3DB0CD">
                    <a:alpha val="100000"/>
                  </a:srgbClr>
                </a:solidFill>
                <a:latin typeface="Times New Roman"/>
                <a:ea typeface="Times New Roman"/>
                <a:cs typeface="Times New Roman"/>
              </a:rPr>
              <a:t>REAL-TIME ADJUSTED METERED LOAD BY CONGESTION MANAGEMENT ZONE (</a:t>
            </a:r>
            <a:r>
              <a:rPr lang="en-US" sz="800" b="1" dirty="0" err="1">
                <a:solidFill>
                  <a:srgbClr val="3DB0CD">
                    <a:alpha val="100000"/>
                  </a:srgbClr>
                </a:solidFill>
                <a:latin typeface="Times New Roman"/>
                <a:ea typeface="Times New Roman"/>
                <a:cs typeface="Times New Roman"/>
              </a:rPr>
              <a:t>TWh</a:t>
            </a:r>
            <a:r>
              <a:rPr lang="en-US" sz="800" b="1" dirty="0">
                <a:solidFill>
                  <a:srgbClr val="3DB0CD">
                    <a:alpha val="100000"/>
                  </a:srgbClr>
                </a:solidFill>
                <a:latin typeface="Times New Roman"/>
                <a:ea typeface="Times New Roman"/>
                <a:cs typeface="Times New Roman"/>
              </a:rPr>
              <a:t>)</a:t>
            </a:r>
          </a:p>
        </p:txBody>
      </p:sp>
      <p:sp>
        <p:nvSpPr>
          <p:cNvPr id="6" name="Title Texts7">
            <a:extLst>
              <a:ext uri="{FF2B5EF4-FFF2-40B4-BE49-F238E27FC236}">
                <a16:creationId xmlns:a16="http://schemas.microsoft.com/office/drawing/2014/main" id="{EDB387A7-A579-4CB2-9365-95E339B94AE4}"/>
              </a:ext>
            </a:extLst>
          </p:cNvPr>
          <p:cNvSpPr txBox="1">
            <a:spLocks/>
          </p:cNvSpPr>
          <p:nvPr/>
        </p:nvSpPr>
        <p:spPr>
          <a:xfrm>
            <a:off x="1677924" y="3543300"/>
            <a:ext cx="5788152" cy="219456"/>
          </a:xfr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spcBef>
                <a:spcPts val="0"/>
              </a:spcBef>
              <a:buFont typeface="Arial" panose="020B0604020202020204" pitchFamily="34" charset="0"/>
              <a:buNone/>
            </a:pPr>
            <a:r>
              <a:rPr lang="fr-FR" sz="800" b="1" dirty="0">
                <a:solidFill>
                  <a:srgbClr val="3DB0CD">
                    <a:alpha val="100000"/>
                  </a:srgbClr>
                </a:solidFill>
                <a:latin typeface="Times New Roman"/>
                <a:ea typeface="Times New Roman"/>
                <a:cs typeface="Times New Roman"/>
              </a:rPr>
              <a:t>ZONAL AUCTION REVENUE PER CONGESTION MANAGEMENT ZONE ($/MWh)</a:t>
            </a:r>
          </a:p>
        </p:txBody>
      </p:sp>
      <p:sp>
        <p:nvSpPr>
          <p:cNvPr id="7" name="Title Texts9">
            <a:extLst>
              <a:ext uri="{FF2B5EF4-FFF2-40B4-BE49-F238E27FC236}">
                <a16:creationId xmlns:a16="http://schemas.microsoft.com/office/drawing/2014/main" id="{E87CA6E9-D36A-48B5-B864-68895CCEFEC4}"/>
              </a:ext>
            </a:extLst>
          </p:cNvPr>
          <p:cNvSpPr txBox="1">
            <a:spLocks/>
          </p:cNvSpPr>
          <p:nvPr/>
        </p:nvSpPr>
        <p:spPr>
          <a:xfrm>
            <a:off x="1677924" y="4902708"/>
            <a:ext cx="5788152" cy="219456"/>
          </a:xfr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spcBef>
                <a:spcPts val="0"/>
              </a:spcBef>
              <a:buFont typeface="Arial" panose="020B0604020202020204" pitchFamily="34" charset="0"/>
              <a:buNone/>
            </a:pPr>
            <a:r>
              <a:rPr lang="en-US" sz="800" b="1" dirty="0">
                <a:solidFill>
                  <a:srgbClr val="3DB0CD">
                    <a:alpha val="100000"/>
                  </a:srgbClr>
                </a:solidFill>
                <a:latin typeface="Times New Roman"/>
                <a:ea typeface="Times New Roman"/>
                <a:cs typeface="Times New Roman"/>
              </a:rPr>
              <a:t>NET ALLOCATION TO LOAD PER CONGESTION MANAGEMENT ZONE ($/MWh)</a:t>
            </a:r>
            <a:r>
              <a:rPr lang="en-US" sz="800" b="1" baseline="30000" dirty="0">
                <a:solidFill>
                  <a:srgbClr val="3DB0CD">
                    <a:alpha val="100000"/>
                  </a:srgbClr>
                </a:solidFill>
                <a:latin typeface="Times New Roman"/>
                <a:ea typeface="Times New Roman"/>
                <a:cs typeface="Times New Roman"/>
              </a:rPr>
              <a:t>4</a:t>
            </a:r>
          </a:p>
        </p:txBody>
      </p:sp>
      <p:graphicFrame>
        <p:nvGraphicFramePr>
          <p:cNvPr id="8" name="Table 7"/>
          <p:cNvGraphicFramePr>
            <a:graphicFrameLocks noGrp="1"/>
          </p:cNvGraphicFramePr>
          <p:nvPr/>
        </p:nvGraphicFramePr>
        <p:xfrm>
          <a:off x="457200" y="1033272"/>
          <a:ext cx="8403336" cy="1097280"/>
        </p:xfrm>
        <a:graphic>
          <a:graphicData uri="http://schemas.openxmlformats.org/drawingml/2006/table">
            <a:tbl>
              <a:tblPr/>
              <a:tblGrid>
                <a:gridCol w="795528">
                  <a:extLst>
                    <a:ext uri="{9D8B030D-6E8A-4147-A177-3AD203B41FA5}">
                      <a16:colId xmlns:a16="http://schemas.microsoft.com/office/drawing/2014/main" val="20000"/>
                    </a:ext>
                  </a:extLst>
                </a:gridCol>
                <a:gridCol w="585216">
                  <a:extLst>
                    <a:ext uri="{9D8B030D-6E8A-4147-A177-3AD203B41FA5}">
                      <a16:colId xmlns:a16="http://schemas.microsoft.com/office/drawing/2014/main" val="20001"/>
                    </a:ext>
                  </a:extLst>
                </a:gridCol>
                <a:gridCol w="585216">
                  <a:extLst>
                    <a:ext uri="{9D8B030D-6E8A-4147-A177-3AD203B41FA5}">
                      <a16:colId xmlns:a16="http://schemas.microsoft.com/office/drawing/2014/main" val="20002"/>
                    </a:ext>
                  </a:extLst>
                </a:gridCol>
                <a:gridCol w="585216">
                  <a:extLst>
                    <a:ext uri="{9D8B030D-6E8A-4147-A177-3AD203B41FA5}">
                      <a16:colId xmlns:a16="http://schemas.microsoft.com/office/drawing/2014/main" val="20003"/>
                    </a:ext>
                  </a:extLst>
                </a:gridCol>
                <a:gridCol w="585216">
                  <a:extLst>
                    <a:ext uri="{9D8B030D-6E8A-4147-A177-3AD203B41FA5}">
                      <a16:colId xmlns:a16="http://schemas.microsoft.com/office/drawing/2014/main" val="20004"/>
                    </a:ext>
                  </a:extLst>
                </a:gridCol>
                <a:gridCol w="585216">
                  <a:extLst>
                    <a:ext uri="{9D8B030D-6E8A-4147-A177-3AD203B41FA5}">
                      <a16:colId xmlns:a16="http://schemas.microsoft.com/office/drawing/2014/main" val="20005"/>
                    </a:ext>
                  </a:extLst>
                </a:gridCol>
                <a:gridCol w="585216">
                  <a:extLst>
                    <a:ext uri="{9D8B030D-6E8A-4147-A177-3AD203B41FA5}">
                      <a16:colId xmlns:a16="http://schemas.microsoft.com/office/drawing/2014/main" val="20006"/>
                    </a:ext>
                  </a:extLst>
                </a:gridCol>
                <a:gridCol w="585216">
                  <a:extLst>
                    <a:ext uri="{9D8B030D-6E8A-4147-A177-3AD203B41FA5}">
                      <a16:colId xmlns:a16="http://schemas.microsoft.com/office/drawing/2014/main" val="20007"/>
                    </a:ext>
                  </a:extLst>
                </a:gridCol>
                <a:gridCol w="585216">
                  <a:extLst>
                    <a:ext uri="{9D8B030D-6E8A-4147-A177-3AD203B41FA5}">
                      <a16:colId xmlns:a16="http://schemas.microsoft.com/office/drawing/2014/main" val="20008"/>
                    </a:ext>
                  </a:extLst>
                </a:gridCol>
                <a:gridCol w="585216">
                  <a:extLst>
                    <a:ext uri="{9D8B030D-6E8A-4147-A177-3AD203B41FA5}">
                      <a16:colId xmlns:a16="http://schemas.microsoft.com/office/drawing/2014/main" val="20009"/>
                    </a:ext>
                  </a:extLst>
                </a:gridCol>
                <a:gridCol w="585216">
                  <a:extLst>
                    <a:ext uri="{9D8B030D-6E8A-4147-A177-3AD203B41FA5}">
                      <a16:colId xmlns:a16="http://schemas.microsoft.com/office/drawing/2014/main" val="20010"/>
                    </a:ext>
                  </a:extLst>
                </a:gridCol>
                <a:gridCol w="585216">
                  <a:extLst>
                    <a:ext uri="{9D8B030D-6E8A-4147-A177-3AD203B41FA5}">
                      <a16:colId xmlns:a16="http://schemas.microsoft.com/office/drawing/2014/main" val="20011"/>
                    </a:ext>
                  </a:extLst>
                </a:gridCol>
                <a:gridCol w="585216">
                  <a:extLst>
                    <a:ext uri="{9D8B030D-6E8A-4147-A177-3AD203B41FA5}">
                      <a16:colId xmlns:a16="http://schemas.microsoft.com/office/drawing/2014/main" val="20012"/>
                    </a:ext>
                  </a:extLst>
                </a:gridCol>
                <a:gridCol w="585216">
                  <a:extLst>
                    <a:ext uri="{9D8B030D-6E8A-4147-A177-3AD203B41FA5}">
                      <a16:colId xmlns:a16="http://schemas.microsoft.com/office/drawing/2014/main" val="20013"/>
                    </a:ext>
                  </a:extLst>
                </a:gridCol>
              </a:tblGrid>
              <a:tr h="182880">
                <a:tc>
                  <a:txBody>
                    <a:bodyPr/>
                    <a:lstStyle/>
                    <a:p>
                      <a:pPr marL="0" marR="0" algn="l">
                        <a:lnSpc>
                          <a:spcPct val="100000"/>
                        </a:lnSpc>
                        <a:spcBef>
                          <a:spcPts val="0"/>
                        </a:spcBef>
                        <a:spcAft>
                          <a:spcPts val="0"/>
                        </a:spcAft>
                        <a:buNone/>
                      </a:pPr>
                      <a:r>
                        <a:rPr sz="800" b="1" i="0" u="none" strike="noStrike" cap="none">
                          <a:solidFill>
                            <a:srgbClr val="000000">
                              <a:alpha val="100000"/>
                            </a:srgbClr>
                          </a:solidFill>
                          <a:latin typeface="times"/>
                          <a:cs typeface="times"/>
                          <a:sym typeface="times"/>
                        </a:rPr>
                        <a:t> </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strike="noStrike" cap="none">
                          <a:solidFill>
                            <a:srgbClr val="000000">
                              <a:alpha val="100000"/>
                            </a:srgbClr>
                          </a:solidFill>
                          <a:latin typeface="times"/>
                          <a:cs typeface="times"/>
                          <a:sym typeface="times"/>
                        </a:rPr>
                        <a:t>Dec 2024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strike="noStrike" cap="none">
                          <a:solidFill>
                            <a:srgbClr val="000000">
                              <a:alpha val="100000"/>
                            </a:srgbClr>
                          </a:solidFill>
                          <a:latin typeface="times"/>
                          <a:cs typeface="times"/>
                          <a:sym typeface="times"/>
                        </a:rPr>
                        <a:t>Jan 2025</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strike="noStrike" cap="none">
                          <a:solidFill>
                            <a:srgbClr val="000000">
                              <a:alpha val="100000"/>
                            </a:srgbClr>
                          </a:solidFill>
                          <a:latin typeface="times"/>
                          <a:cs typeface="times"/>
                          <a:sym typeface="times"/>
                        </a:rPr>
                        <a:t>Feb 2025</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strike="noStrike" cap="none">
                          <a:solidFill>
                            <a:srgbClr val="000000">
                              <a:alpha val="100000"/>
                            </a:srgbClr>
                          </a:solidFill>
                          <a:latin typeface="times"/>
                          <a:cs typeface="times"/>
                          <a:sym typeface="times"/>
                        </a:rPr>
                        <a:t>Mar 2025</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strike="noStrike" cap="none">
                          <a:solidFill>
                            <a:srgbClr val="000000">
                              <a:alpha val="100000"/>
                            </a:srgbClr>
                          </a:solidFill>
                          <a:latin typeface="times"/>
                          <a:cs typeface="times"/>
                          <a:sym typeface="times"/>
                        </a:rPr>
                        <a:t>Apr 2025</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strike="noStrike" cap="none">
                          <a:solidFill>
                            <a:srgbClr val="000000">
                              <a:alpha val="100000"/>
                            </a:srgbClr>
                          </a:solidFill>
                          <a:latin typeface="times"/>
                          <a:cs typeface="times"/>
                          <a:sym typeface="times"/>
                        </a:rPr>
                        <a:t>May 2025</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strike="noStrike" cap="none">
                          <a:solidFill>
                            <a:srgbClr val="000000">
                              <a:alpha val="100000"/>
                            </a:srgbClr>
                          </a:solidFill>
                          <a:latin typeface="times"/>
                          <a:cs typeface="times"/>
                          <a:sym typeface="times"/>
                        </a:rPr>
                        <a:t>Jun 2025</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strike="noStrike" cap="none">
                          <a:solidFill>
                            <a:srgbClr val="000000">
                              <a:alpha val="100000"/>
                            </a:srgbClr>
                          </a:solidFill>
                          <a:latin typeface="times"/>
                          <a:cs typeface="times"/>
                          <a:sym typeface="times"/>
                        </a:rPr>
                        <a:t>Jul 2025</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strike="noStrike" cap="none">
                          <a:solidFill>
                            <a:srgbClr val="000000">
                              <a:alpha val="100000"/>
                            </a:srgbClr>
                          </a:solidFill>
                          <a:latin typeface="times"/>
                          <a:cs typeface="times"/>
                          <a:sym typeface="times"/>
                        </a:rPr>
                        <a:t>Aug 2025</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strike="noStrike" cap="none">
                          <a:solidFill>
                            <a:srgbClr val="000000">
                              <a:alpha val="100000"/>
                            </a:srgbClr>
                          </a:solidFill>
                          <a:latin typeface="times"/>
                          <a:cs typeface="times"/>
                          <a:sym typeface="times"/>
                        </a:rPr>
                        <a:t>Sep 2025</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strike="noStrike" cap="none">
                          <a:solidFill>
                            <a:srgbClr val="000000">
                              <a:alpha val="100000"/>
                            </a:srgbClr>
                          </a:solidFill>
                          <a:latin typeface="times"/>
                          <a:cs typeface="times"/>
                          <a:sym typeface="times"/>
                        </a:rPr>
                        <a:t>Oct 2025</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strike="noStrike" cap="none">
                          <a:solidFill>
                            <a:srgbClr val="000000">
                              <a:alpha val="100000"/>
                            </a:srgbClr>
                          </a:solidFill>
                          <a:latin typeface="times"/>
                          <a:cs typeface="times"/>
                          <a:sym typeface="times"/>
                        </a:rPr>
                        <a:t>Nov 2025</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strike="noStrike" cap="none">
                          <a:solidFill>
                            <a:srgbClr val="000000">
                              <a:alpha val="100000"/>
                            </a:srgbClr>
                          </a:solidFill>
                          <a:latin typeface="times"/>
                          <a:cs typeface="times"/>
                          <a:sym typeface="times"/>
                        </a:rPr>
                        <a:t>Dec 2025</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extLst>
                  <a:ext uri="{0D108BD9-81ED-4DB2-BD59-A6C34878D82A}">
                    <a16:rowId xmlns:a16="http://schemas.microsoft.com/office/drawing/2014/main" val="10000"/>
                  </a:ext>
                </a:extLst>
              </a:tr>
              <a:tr h="182880">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HOUSTON</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-6.9</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-10.1</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-8.4</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-10.1</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-12.0</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-12.8</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-11.6</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-12.4</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-10.9</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-8.6</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-10.6</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-7.9</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-7.9</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extLst>
                  <a:ext uri="{0D108BD9-81ED-4DB2-BD59-A6C34878D82A}">
                    <a16:rowId xmlns:a16="http://schemas.microsoft.com/office/drawing/2014/main" val="10001"/>
                  </a:ext>
                </a:extLst>
              </a:tr>
              <a:tr h="182880">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NORTH</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-15.8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-21.0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-18.8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-16.6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-15.5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-19.8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-26.3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-28.3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-29.9</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-21.3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-19.4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-14.6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-18.2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extLst>
                  <a:ext uri="{0D108BD9-81ED-4DB2-BD59-A6C34878D82A}">
                    <a16:rowId xmlns:a16="http://schemas.microsoft.com/office/drawing/2014/main" val="10002"/>
                  </a:ext>
                </a:extLst>
              </a:tr>
              <a:tr h="182880">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SOUTH</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-29.6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-33.2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-29.3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-33.8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-33.2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-33.7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-38.6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-44.0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-44.9</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-32.2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-31.4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-27.4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-28.9</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extLst>
                  <a:ext uri="{0D108BD9-81ED-4DB2-BD59-A6C34878D82A}">
                    <a16:rowId xmlns:a16="http://schemas.microsoft.com/office/drawing/2014/main" val="10003"/>
                  </a:ext>
                </a:extLst>
              </a:tr>
              <a:tr h="182880">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WEST</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-44.2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-45.5</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-44.3</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-57.1</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-47.7</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-50.0</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-50.4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-53.5</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-53.1</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-48.0</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-63.1</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-60.7</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-52.8</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extLst>
                  <a:ext uri="{0D108BD9-81ED-4DB2-BD59-A6C34878D82A}">
                    <a16:rowId xmlns:a16="http://schemas.microsoft.com/office/drawing/2014/main" val="10004"/>
                  </a:ext>
                </a:extLst>
              </a:tr>
              <a:tr h="182880">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TOTAL</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-96.5</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-109.8</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-100.8</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-117.7</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-108.5</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-116.2</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-126.8</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-138.2</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-138.8</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-110.1</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-124.5</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-110.6</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-107.7</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extLst>
                  <a:ext uri="{0D108BD9-81ED-4DB2-BD59-A6C34878D82A}">
                    <a16:rowId xmlns:a16="http://schemas.microsoft.com/office/drawing/2014/main" val="10005"/>
                  </a:ext>
                </a:extLst>
              </a:tr>
            </a:tbl>
          </a:graphicData>
        </a:graphic>
      </p:graphicFrame>
      <p:graphicFrame>
        <p:nvGraphicFramePr>
          <p:cNvPr id="9" name="Table 8"/>
          <p:cNvGraphicFramePr>
            <a:graphicFrameLocks noGrp="1"/>
          </p:cNvGraphicFramePr>
          <p:nvPr/>
        </p:nvGraphicFramePr>
        <p:xfrm>
          <a:off x="457200" y="2423160"/>
          <a:ext cx="8403336" cy="1097280"/>
        </p:xfrm>
        <a:graphic>
          <a:graphicData uri="http://schemas.openxmlformats.org/drawingml/2006/table">
            <a:tbl>
              <a:tblPr/>
              <a:tblGrid>
                <a:gridCol w="795528">
                  <a:extLst>
                    <a:ext uri="{9D8B030D-6E8A-4147-A177-3AD203B41FA5}">
                      <a16:colId xmlns:a16="http://schemas.microsoft.com/office/drawing/2014/main" val="20000"/>
                    </a:ext>
                  </a:extLst>
                </a:gridCol>
                <a:gridCol w="585216">
                  <a:extLst>
                    <a:ext uri="{9D8B030D-6E8A-4147-A177-3AD203B41FA5}">
                      <a16:colId xmlns:a16="http://schemas.microsoft.com/office/drawing/2014/main" val="20001"/>
                    </a:ext>
                  </a:extLst>
                </a:gridCol>
                <a:gridCol w="585216">
                  <a:extLst>
                    <a:ext uri="{9D8B030D-6E8A-4147-A177-3AD203B41FA5}">
                      <a16:colId xmlns:a16="http://schemas.microsoft.com/office/drawing/2014/main" val="20002"/>
                    </a:ext>
                  </a:extLst>
                </a:gridCol>
                <a:gridCol w="585216">
                  <a:extLst>
                    <a:ext uri="{9D8B030D-6E8A-4147-A177-3AD203B41FA5}">
                      <a16:colId xmlns:a16="http://schemas.microsoft.com/office/drawing/2014/main" val="20003"/>
                    </a:ext>
                  </a:extLst>
                </a:gridCol>
                <a:gridCol w="585216">
                  <a:extLst>
                    <a:ext uri="{9D8B030D-6E8A-4147-A177-3AD203B41FA5}">
                      <a16:colId xmlns:a16="http://schemas.microsoft.com/office/drawing/2014/main" val="20004"/>
                    </a:ext>
                  </a:extLst>
                </a:gridCol>
                <a:gridCol w="585216">
                  <a:extLst>
                    <a:ext uri="{9D8B030D-6E8A-4147-A177-3AD203B41FA5}">
                      <a16:colId xmlns:a16="http://schemas.microsoft.com/office/drawing/2014/main" val="20005"/>
                    </a:ext>
                  </a:extLst>
                </a:gridCol>
                <a:gridCol w="585216">
                  <a:extLst>
                    <a:ext uri="{9D8B030D-6E8A-4147-A177-3AD203B41FA5}">
                      <a16:colId xmlns:a16="http://schemas.microsoft.com/office/drawing/2014/main" val="20006"/>
                    </a:ext>
                  </a:extLst>
                </a:gridCol>
                <a:gridCol w="585216">
                  <a:extLst>
                    <a:ext uri="{9D8B030D-6E8A-4147-A177-3AD203B41FA5}">
                      <a16:colId xmlns:a16="http://schemas.microsoft.com/office/drawing/2014/main" val="20007"/>
                    </a:ext>
                  </a:extLst>
                </a:gridCol>
                <a:gridCol w="585216">
                  <a:extLst>
                    <a:ext uri="{9D8B030D-6E8A-4147-A177-3AD203B41FA5}">
                      <a16:colId xmlns:a16="http://schemas.microsoft.com/office/drawing/2014/main" val="20008"/>
                    </a:ext>
                  </a:extLst>
                </a:gridCol>
                <a:gridCol w="585216">
                  <a:extLst>
                    <a:ext uri="{9D8B030D-6E8A-4147-A177-3AD203B41FA5}">
                      <a16:colId xmlns:a16="http://schemas.microsoft.com/office/drawing/2014/main" val="20009"/>
                    </a:ext>
                  </a:extLst>
                </a:gridCol>
                <a:gridCol w="585216">
                  <a:extLst>
                    <a:ext uri="{9D8B030D-6E8A-4147-A177-3AD203B41FA5}">
                      <a16:colId xmlns:a16="http://schemas.microsoft.com/office/drawing/2014/main" val="20010"/>
                    </a:ext>
                  </a:extLst>
                </a:gridCol>
                <a:gridCol w="585216">
                  <a:extLst>
                    <a:ext uri="{9D8B030D-6E8A-4147-A177-3AD203B41FA5}">
                      <a16:colId xmlns:a16="http://schemas.microsoft.com/office/drawing/2014/main" val="20011"/>
                    </a:ext>
                  </a:extLst>
                </a:gridCol>
                <a:gridCol w="585216">
                  <a:extLst>
                    <a:ext uri="{9D8B030D-6E8A-4147-A177-3AD203B41FA5}">
                      <a16:colId xmlns:a16="http://schemas.microsoft.com/office/drawing/2014/main" val="20012"/>
                    </a:ext>
                  </a:extLst>
                </a:gridCol>
                <a:gridCol w="585216">
                  <a:extLst>
                    <a:ext uri="{9D8B030D-6E8A-4147-A177-3AD203B41FA5}">
                      <a16:colId xmlns:a16="http://schemas.microsoft.com/office/drawing/2014/main" val="20013"/>
                    </a:ext>
                  </a:extLst>
                </a:gridCol>
              </a:tblGrid>
              <a:tr h="182880">
                <a:tc>
                  <a:txBody>
                    <a:bodyPr/>
                    <a:lstStyle/>
                    <a:p>
                      <a:pPr marL="0" marR="0" algn="l">
                        <a:lnSpc>
                          <a:spcPct val="100000"/>
                        </a:lnSpc>
                        <a:spcBef>
                          <a:spcPts val="0"/>
                        </a:spcBef>
                        <a:spcAft>
                          <a:spcPts val="0"/>
                        </a:spcAft>
                        <a:buNone/>
                      </a:pPr>
                      <a:r>
                        <a:rPr sz="800" b="1" i="0" u="none" strike="noStrike" cap="none">
                          <a:solidFill>
                            <a:srgbClr val="000000">
                              <a:alpha val="100000"/>
                            </a:srgbClr>
                          </a:solidFill>
                          <a:latin typeface="times"/>
                          <a:cs typeface="times"/>
                          <a:sym typeface="times"/>
                        </a:rPr>
                        <a:t> </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strike="noStrike" cap="none">
                          <a:solidFill>
                            <a:srgbClr val="000000">
                              <a:alpha val="100000"/>
                            </a:srgbClr>
                          </a:solidFill>
                          <a:latin typeface="times"/>
                          <a:cs typeface="times"/>
                          <a:sym typeface="times"/>
                        </a:rPr>
                        <a:t>Dec 2024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strike="noStrike" cap="none">
                          <a:solidFill>
                            <a:srgbClr val="000000">
                              <a:alpha val="100000"/>
                            </a:srgbClr>
                          </a:solidFill>
                          <a:latin typeface="times"/>
                          <a:cs typeface="times"/>
                          <a:sym typeface="times"/>
                        </a:rPr>
                        <a:t>Jan 2025</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strike="noStrike" cap="none">
                          <a:solidFill>
                            <a:srgbClr val="000000">
                              <a:alpha val="100000"/>
                            </a:srgbClr>
                          </a:solidFill>
                          <a:latin typeface="times"/>
                          <a:cs typeface="times"/>
                          <a:sym typeface="times"/>
                        </a:rPr>
                        <a:t>Feb 2025</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strike="noStrike" cap="none">
                          <a:solidFill>
                            <a:srgbClr val="000000">
                              <a:alpha val="100000"/>
                            </a:srgbClr>
                          </a:solidFill>
                          <a:latin typeface="times"/>
                          <a:cs typeface="times"/>
                          <a:sym typeface="times"/>
                        </a:rPr>
                        <a:t>Mar 2025</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strike="noStrike" cap="none">
                          <a:solidFill>
                            <a:srgbClr val="000000">
                              <a:alpha val="100000"/>
                            </a:srgbClr>
                          </a:solidFill>
                          <a:latin typeface="times"/>
                          <a:cs typeface="times"/>
                          <a:sym typeface="times"/>
                        </a:rPr>
                        <a:t>Apr 2025</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strike="noStrike" cap="none">
                          <a:solidFill>
                            <a:srgbClr val="000000">
                              <a:alpha val="100000"/>
                            </a:srgbClr>
                          </a:solidFill>
                          <a:latin typeface="times"/>
                          <a:cs typeface="times"/>
                          <a:sym typeface="times"/>
                        </a:rPr>
                        <a:t>May 2025</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strike="noStrike" cap="none">
                          <a:solidFill>
                            <a:srgbClr val="000000">
                              <a:alpha val="100000"/>
                            </a:srgbClr>
                          </a:solidFill>
                          <a:latin typeface="times"/>
                          <a:cs typeface="times"/>
                          <a:sym typeface="times"/>
                        </a:rPr>
                        <a:t>Jun 2025</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strike="noStrike" cap="none">
                          <a:solidFill>
                            <a:srgbClr val="000000">
                              <a:alpha val="100000"/>
                            </a:srgbClr>
                          </a:solidFill>
                          <a:latin typeface="times"/>
                          <a:cs typeface="times"/>
                          <a:sym typeface="times"/>
                        </a:rPr>
                        <a:t>Jul 2025</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strike="noStrike" cap="none">
                          <a:solidFill>
                            <a:srgbClr val="000000">
                              <a:alpha val="100000"/>
                            </a:srgbClr>
                          </a:solidFill>
                          <a:latin typeface="times"/>
                          <a:cs typeface="times"/>
                          <a:sym typeface="times"/>
                        </a:rPr>
                        <a:t>Aug 2025</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strike="noStrike" cap="none">
                          <a:solidFill>
                            <a:srgbClr val="000000">
                              <a:alpha val="100000"/>
                            </a:srgbClr>
                          </a:solidFill>
                          <a:latin typeface="times"/>
                          <a:cs typeface="times"/>
                          <a:sym typeface="times"/>
                        </a:rPr>
                        <a:t>Sep 2025</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strike="noStrike" cap="none">
                          <a:solidFill>
                            <a:srgbClr val="000000">
                              <a:alpha val="100000"/>
                            </a:srgbClr>
                          </a:solidFill>
                          <a:latin typeface="times"/>
                          <a:cs typeface="times"/>
                          <a:sym typeface="times"/>
                        </a:rPr>
                        <a:t>Oct 2025</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strike="noStrike" cap="none">
                          <a:solidFill>
                            <a:srgbClr val="000000">
                              <a:alpha val="100000"/>
                            </a:srgbClr>
                          </a:solidFill>
                          <a:latin typeface="times"/>
                          <a:cs typeface="times"/>
                          <a:sym typeface="times"/>
                        </a:rPr>
                        <a:t>Nov 2025</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strike="noStrike" cap="none">
                          <a:solidFill>
                            <a:srgbClr val="000000">
                              <a:alpha val="100000"/>
                            </a:srgbClr>
                          </a:solidFill>
                          <a:latin typeface="times"/>
                          <a:cs typeface="times"/>
                          <a:sym typeface="times"/>
                        </a:rPr>
                        <a:t>Dec 2025</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extLst>
                  <a:ext uri="{0D108BD9-81ED-4DB2-BD59-A6C34878D82A}">
                    <a16:rowId xmlns:a16="http://schemas.microsoft.com/office/drawing/2014/main" val="10000"/>
                  </a:ext>
                </a:extLst>
              </a:tr>
              <a:tr h="182880">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HOUSTON</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8.3</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9.1</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8.1</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8.8</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9.5</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10.8</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11.6</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12.2</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12.3</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11.2</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10.3</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8.7</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8.9</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extLst>
                  <a:ext uri="{0D108BD9-81ED-4DB2-BD59-A6C34878D82A}">
                    <a16:rowId xmlns:a16="http://schemas.microsoft.com/office/drawing/2014/main" val="10001"/>
                  </a:ext>
                </a:extLst>
              </a:tr>
              <a:tr h="182880">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NORTH</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10.9</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13.7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11.3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10.3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10.7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12.1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14.4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15.7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15.9</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13.6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12.3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10.6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12.0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extLst>
                  <a:ext uri="{0D108BD9-81ED-4DB2-BD59-A6C34878D82A}">
                    <a16:rowId xmlns:a16="http://schemas.microsoft.com/office/drawing/2014/main" val="10002"/>
                  </a:ext>
                </a:extLst>
              </a:tr>
              <a:tr h="182880">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SOUTH</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8.7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10.6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9.0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8.9</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9.6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11.3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11.9</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12.3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13.2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11.7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10.9</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9.1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9.5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extLst>
                  <a:ext uri="{0D108BD9-81ED-4DB2-BD59-A6C34878D82A}">
                    <a16:rowId xmlns:a16="http://schemas.microsoft.com/office/drawing/2014/main" val="10003"/>
                  </a:ext>
                </a:extLst>
              </a:tr>
              <a:tr h="182880">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WEST</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7.0</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7.2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6.3</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6.8</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6.7</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7.2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7.3</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7.8</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8.0</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7.6</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7.5</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7.2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7.5</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extLst>
                  <a:ext uri="{0D108BD9-81ED-4DB2-BD59-A6C34878D82A}">
                    <a16:rowId xmlns:a16="http://schemas.microsoft.com/office/drawing/2014/main" val="10004"/>
                  </a:ext>
                </a:extLst>
              </a:tr>
              <a:tr h="182880">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TOTAL</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34.9</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40.6</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34.8</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34.8</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36.6</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41.3</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45.2</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47.9</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49.5</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44.0</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41.1</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35.7</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37.8</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extLst>
                  <a:ext uri="{0D108BD9-81ED-4DB2-BD59-A6C34878D82A}">
                    <a16:rowId xmlns:a16="http://schemas.microsoft.com/office/drawing/2014/main" val="10005"/>
                  </a:ext>
                </a:extLst>
              </a:tr>
            </a:tbl>
          </a:graphicData>
        </a:graphic>
      </p:graphicFrame>
      <p:graphicFrame>
        <p:nvGraphicFramePr>
          <p:cNvPr id="10" name="Table 9"/>
          <p:cNvGraphicFramePr>
            <a:graphicFrameLocks noGrp="1"/>
          </p:cNvGraphicFramePr>
          <p:nvPr/>
        </p:nvGraphicFramePr>
        <p:xfrm>
          <a:off x="457200" y="3794760"/>
          <a:ext cx="8403336" cy="1097280"/>
        </p:xfrm>
        <a:graphic>
          <a:graphicData uri="http://schemas.openxmlformats.org/drawingml/2006/table">
            <a:tbl>
              <a:tblPr/>
              <a:tblGrid>
                <a:gridCol w="795528">
                  <a:extLst>
                    <a:ext uri="{9D8B030D-6E8A-4147-A177-3AD203B41FA5}">
                      <a16:colId xmlns:a16="http://schemas.microsoft.com/office/drawing/2014/main" val="20000"/>
                    </a:ext>
                  </a:extLst>
                </a:gridCol>
                <a:gridCol w="585216">
                  <a:extLst>
                    <a:ext uri="{9D8B030D-6E8A-4147-A177-3AD203B41FA5}">
                      <a16:colId xmlns:a16="http://schemas.microsoft.com/office/drawing/2014/main" val="20001"/>
                    </a:ext>
                  </a:extLst>
                </a:gridCol>
                <a:gridCol w="585216">
                  <a:extLst>
                    <a:ext uri="{9D8B030D-6E8A-4147-A177-3AD203B41FA5}">
                      <a16:colId xmlns:a16="http://schemas.microsoft.com/office/drawing/2014/main" val="20002"/>
                    </a:ext>
                  </a:extLst>
                </a:gridCol>
                <a:gridCol w="585216">
                  <a:extLst>
                    <a:ext uri="{9D8B030D-6E8A-4147-A177-3AD203B41FA5}">
                      <a16:colId xmlns:a16="http://schemas.microsoft.com/office/drawing/2014/main" val="20003"/>
                    </a:ext>
                  </a:extLst>
                </a:gridCol>
                <a:gridCol w="585216">
                  <a:extLst>
                    <a:ext uri="{9D8B030D-6E8A-4147-A177-3AD203B41FA5}">
                      <a16:colId xmlns:a16="http://schemas.microsoft.com/office/drawing/2014/main" val="20004"/>
                    </a:ext>
                  </a:extLst>
                </a:gridCol>
                <a:gridCol w="585216">
                  <a:extLst>
                    <a:ext uri="{9D8B030D-6E8A-4147-A177-3AD203B41FA5}">
                      <a16:colId xmlns:a16="http://schemas.microsoft.com/office/drawing/2014/main" val="20005"/>
                    </a:ext>
                  </a:extLst>
                </a:gridCol>
                <a:gridCol w="585216">
                  <a:extLst>
                    <a:ext uri="{9D8B030D-6E8A-4147-A177-3AD203B41FA5}">
                      <a16:colId xmlns:a16="http://schemas.microsoft.com/office/drawing/2014/main" val="20006"/>
                    </a:ext>
                  </a:extLst>
                </a:gridCol>
                <a:gridCol w="585216">
                  <a:extLst>
                    <a:ext uri="{9D8B030D-6E8A-4147-A177-3AD203B41FA5}">
                      <a16:colId xmlns:a16="http://schemas.microsoft.com/office/drawing/2014/main" val="20007"/>
                    </a:ext>
                  </a:extLst>
                </a:gridCol>
                <a:gridCol w="585216">
                  <a:extLst>
                    <a:ext uri="{9D8B030D-6E8A-4147-A177-3AD203B41FA5}">
                      <a16:colId xmlns:a16="http://schemas.microsoft.com/office/drawing/2014/main" val="20008"/>
                    </a:ext>
                  </a:extLst>
                </a:gridCol>
                <a:gridCol w="585216">
                  <a:extLst>
                    <a:ext uri="{9D8B030D-6E8A-4147-A177-3AD203B41FA5}">
                      <a16:colId xmlns:a16="http://schemas.microsoft.com/office/drawing/2014/main" val="20009"/>
                    </a:ext>
                  </a:extLst>
                </a:gridCol>
                <a:gridCol w="585216">
                  <a:extLst>
                    <a:ext uri="{9D8B030D-6E8A-4147-A177-3AD203B41FA5}">
                      <a16:colId xmlns:a16="http://schemas.microsoft.com/office/drawing/2014/main" val="20010"/>
                    </a:ext>
                  </a:extLst>
                </a:gridCol>
                <a:gridCol w="585216">
                  <a:extLst>
                    <a:ext uri="{9D8B030D-6E8A-4147-A177-3AD203B41FA5}">
                      <a16:colId xmlns:a16="http://schemas.microsoft.com/office/drawing/2014/main" val="20011"/>
                    </a:ext>
                  </a:extLst>
                </a:gridCol>
                <a:gridCol w="585216">
                  <a:extLst>
                    <a:ext uri="{9D8B030D-6E8A-4147-A177-3AD203B41FA5}">
                      <a16:colId xmlns:a16="http://schemas.microsoft.com/office/drawing/2014/main" val="20012"/>
                    </a:ext>
                  </a:extLst>
                </a:gridCol>
                <a:gridCol w="585216">
                  <a:extLst>
                    <a:ext uri="{9D8B030D-6E8A-4147-A177-3AD203B41FA5}">
                      <a16:colId xmlns:a16="http://schemas.microsoft.com/office/drawing/2014/main" val="20013"/>
                    </a:ext>
                  </a:extLst>
                </a:gridCol>
              </a:tblGrid>
              <a:tr h="182880">
                <a:tc>
                  <a:txBody>
                    <a:bodyPr/>
                    <a:lstStyle/>
                    <a:p>
                      <a:pPr marL="0" marR="0" algn="l">
                        <a:lnSpc>
                          <a:spcPct val="100000"/>
                        </a:lnSpc>
                        <a:spcBef>
                          <a:spcPts val="0"/>
                        </a:spcBef>
                        <a:spcAft>
                          <a:spcPts val="0"/>
                        </a:spcAft>
                        <a:buNone/>
                      </a:pPr>
                      <a:r>
                        <a:rPr sz="800" b="1" i="0" u="none" strike="noStrike" cap="none">
                          <a:solidFill>
                            <a:srgbClr val="000000">
                              <a:alpha val="100000"/>
                            </a:srgbClr>
                          </a:solidFill>
                          <a:latin typeface="times"/>
                          <a:cs typeface="times"/>
                          <a:sym typeface="times"/>
                        </a:rPr>
                        <a:t> </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strike="noStrike" cap="none">
                          <a:solidFill>
                            <a:srgbClr val="000000">
                              <a:alpha val="100000"/>
                            </a:srgbClr>
                          </a:solidFill>
                          <a:latin typeface="times"/>
                          <a:cs typeface="times"/>
                          <a:sym typeface="times"/>
                        </a:rPr>
                        <a:t>Dec 2024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strike="noStrike" cap="none">
                          <a:solidFill>
                            <a:srgbClr val="000000">
                              <a:alpha val="100000"/>
                            </a:srgbClr>
                          </a:solidFill>
                          <a:latin typeface="times"/>
                          <a:cs typeface="times"/>
                          <a:sym typeface="times"/>
                        </a:rPr>
                        <a:t>Jan 2025</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strike="noStrike" cap="none">
                          <a:solidFill>
                            <a:srgbClr val="000000">
                              <a:alpha val="100000"/>
                            </a:srgbClr>
                          </a:solidFill>
                          <a:latin typeface="times"/>
                          <a:cs typeface="times"/>
                          <a:sym typeface="times"/>
                        </a:rPr>
                        <a:t>Feb 2025</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strike="noStrike" cap="none">
                          <a:solidFill>
                            <a:srgbClr val="000000">
                              <a:alpha val="100000"/>
                            </a:srgbClr>
                          </a:solidFill>
                          <a:latin typeface="times"/>
                          <a:cs typeface="times"/>
                          <a:sym typeface="times"/>
                        </a:rPr>
                        <a:t>Mar 2025</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strike="noStrike" cap="none">
                          <a:solidFill>
                            <a:srgbClr val="000000">
                              <a:alpha val="100000"/>
                            </a:srgbClr>
                          </a:solidFill>
                          <a:latin typeface="times"/>
                          <a:cs typeface="times"/>
                          <a:sym typeface="times"/>
                        </a:rPr>
                        <a:t>Apr 2025</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strike="noStrike" cap="none">
                          <a:solidFill>
                            <a:srgbClr val="000000">
                              <a:alpha val="100000"/>
                            </a:srgbClr>
                          </a:solidFill>
                          <a:latin typeface="times"/>
                          <a:cs typeface="times"/>
                          <a:sym typeface="times"/>
                        </a:rPr>
                        <a:t>May 2025</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strike="noStrike" cap="none">
                          <a:solidFill>
                            <a:srgbClr val="000000">
                              <a:alpha val="100000"/>
                            </a:srgbClr>
                          </a:solidFill>
                          <a:latin typeface="times"/>
                          <a:cs typeface="times"/>
                          <a:sym typeface="times"/>
                        </a:rPr>
                        <a:t>Jun 2025</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strike="noStrike" cap="none">
                          <a:solidFill>
                            <a:srgbClr val="000000">
                              <a:alpha val="100000"/>
                            </a:srgbClr>
                          </a:solidFill>
                          <a:latin typeface="times"/>
                          <a:cs typeface="times"/>
                          <a:sym typeface="times"/>
                        </a:rPr>
                        <a:t>Jul 2025</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strike="noStrike" cap="none">
                          <a:solidFill>
                            <a:srgbClr val="000000">
                              <a:alpha val="100000"/>
                            </a:srgbClr>
                          </a:solidFill>
                          <a:latin typeface="times"/>
                          <a:cs typeface="times"/>
                          <a:sym typeface="times"/>
                        </a:rPr>
                        <a:t>Aug 2025</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strike="noStrike" cap="none">
                          <a:solidFill>
                            <a:srgbClr val="000000">
                              <a:alpha val="100000"/>
                            </a:srgbClr>
                          </a:solidFill>
                          <a:latin typeface="times"/>
                          <a:cs typeface="times"/>
                          <a:sym typeface="times"/>
                        </a:rPr>
                        <a:t>Sep 2025</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strike="noStrike" cap="none">
                          <a:solidFill>
                            <a:srgbClr val="000000">
                              <a:alpha val="100000"/>
                            </a:srgbClr>
                          </a:solidFill>
                          <a:latin typeface="times"/>
                          <a:cs typeface="times"/>
                          <a:sym typeface="times"/>
                        </a:rPr>
                        <a:t>Oct 2025</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strike="noStrike" cap="none">
                          <a:solidFill>
                            <a:srgbClr val="000000">
                              <a:alpha val="100000"/>
                            </a:srgbClr>
                          </a:solidFill>
                          <a:latin typeface="times"/>
                          <a:cs typeface="times"/>
                          <a:sym typeface="times"/>
                        </a:rPr>
                        <a:t>Nov 2025</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strike="noStrike" cap="none">
                          <a:solidFill>
                            <a:srgbClr val="000000">
                              <a:alpha val="100000"/>
                            </a:srgbClr>
                          </a:solidFill>
                          <a:latin typeface="times"/>
                          <a:cs typeface="times"/>
                          <a:sym typeface="times"/>
                        </a:rPr>
                        <a:t>Dec 2025</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extLst>
                  <a:ext uri="{0D108BD9-81ED-4DB2-BD59-A6C34878D82A}">
                    <a16:rowId xmlns:a16="http://schemas.microsoft.com/office/drawing/2014/main" val="10000"/>
                  </a:ext>
                </a:extLst>
              </a:tr>
              <a:tr h="182880">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HOUSTON</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-0.8</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-1.1</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-1.0</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-1.1</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-1.3</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-1.2</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-1.0</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-1.0</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-0.9</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-0.8</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-1.0</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-0.9</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-0.9</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extLst>
                  <a:ext uri="{0D108BD9-81ED-4DB2-BD59-A6C34878D82A}">
                    <a16:rowId xmlns:a16="http://schemas.microsoft.com/office/drawing/2014/main" val="10001"/>
                  </a:ext>
                </a:extLst>
              </a:tr>
              <a:tr h="182880">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NORTH</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-1.4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-1.5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-1.7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-1.6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-1.4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-1.6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-1.8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-1.8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-1.9</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-1.6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-1.6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-1.4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-1.5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extLst>
                  <a:ext uri="{0D108BD9-81ED-4DB2-BD59-A6C34878D82A}">
                    <a16:rowId xmlns:a16="http://schemas.microsoft.com/office/drawing/2014/main" val="10002"/>
                  </a:ext>
                </a:extLst>
              </a:tr>
              <a:tr h="182880">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SOUTH</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-3.4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-3.1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-3.3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-3.8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-3.5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-3.0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-3.2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-3.6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-3.4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-2.8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-2.9</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-3.0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-3.0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extLst>
                  <a:ext uri="{0D108BD9-81ED-4DB2-BD59-A6C34878D82A}">
                    <a16:rowId xmlns:a16="http://schemas.microsoft.com/office/drawing/2014/main" val="10003"/>
                  </a:ext>
                </a:extLst>
              </a:tr>
              <a:tr h="182880">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WEST</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-6.3</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-6.3</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-7.0</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-8.4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-7.1</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-6.9</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-6.9</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-6.9</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-6.6</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-6.3</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-8.4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-8.4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-7.0</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extLst>
                  <a:ext uri="{0D108BD9-81ED-4DB2-BD59-A6C34878D82A}">
                    <a16:rowId xmlns:a16="http://schemas.microsoft.com/office/drawing/2014/main" val="10004"/>
                  </a:ext>
                </a:extLst>
              </a:tr>
              <a:tr h="182880">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TOTAL</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-2.8</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-2.7</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-2.9</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-3.4</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-3.0</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-2.8</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-2.8</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-2.9</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-2.8</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-2.5</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-3.0</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-3.1</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-2.8</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extLst>
                  <a:ext uri="{0D108BD9-81ED-4DB2-BD59-A6C34878D82A}">
                    <a16:rowId xmlns:a16="http://schemas.microsoft.com/office/drawing/2014/main" val="10005"/>
                  </a:ext>
                </a:extLst>
              </a:tr>
            </a:tbl>
          </a:graphicData>
        </a:graphic>
      </p:graphicFrame>
      <p:graphicFrame>
        <p:nvGraphicFramePr>
          <p:cNvPr id="11" name="Table 10"/>
          <p:cNvGraphicFramePr>
            <a:graphicFrameLocks noGrp="1"/>
          </p:cNvGraphicFramePr>
          <p:nvPr/>
        </p:nvGraphicFramePr>
        <p:xfrm>
          <a:off x="457200" y="5166360"/>
          <a:ext cx="8403336" cy="1097280"/>
        </p:xfrm>
        <a:graphic>
          <a:graphicData uri="http://schemas.openxmlformats.org/drawingml/2006/table">
            <a:tbl>
              <a:tblPr/>
              <a:tblGrid>
                <a:gridCol w="795528">
                  <a:extLst>
                    <a:ext uri="{9D8B030D-6E8A-4147-A177-3AD203B41FA5}">
                      <a16:colId xmlns:a16="http://schemas.microsoft.com/office/drawing/2014/main" val="20000"/>
                    </a:ext>
                  </a:extLst>
                </a:gridCol>
                <a:gridCol w="585216">
                  <a:extLst>
                    <a:ext uri="{9D8B030D-6E8A-4147-A177-3AD203B41FA5}">
                      <a16:colId xmlns:a16="http://schemas.microsoft.com/office/drawing/2014/main" val="20001"/>
                    </a:ext>
                  </a:extLst>
                </a:gridCol>
                <a:gridCol w="585216">
                  <a:extLst>
                    <a:ext uri="{9D8B030D-6E8A-4147-A177-3AD203B41FA5}">
                      <a16:colId xmlns:a16="http://schemas.microsoft.com/office/drawing/2014/main" val="20002"/>
                    </a:ext>
                  </a:extLst>
                </a:gridCol>
                <a:gridCol w="585216">
                  <a:extLst>
                    <a:ext uri="{9D8B030D-6E8A-4147-A177-3AD203B41FA5}">
                      <a16:colId xmlns:a16="http://schemas.microsoft.com/office/drawing/2014/main" val="20003"/>
                    </a:ext>
                  </a:extLst>
                </a:gridCol>
                <a:gridCol w="585216">
                  <a:extLst>
                    <a:ext uri="{9D8B030D-6E8A-4147-A177-3AD203B41FA5}">
                      <a16:colId xmlns:a16="http://schemas.microsoft.com/office/drawing/2014/main" val="20004"/>
                    </a:ext>
                  </a:extLst>
                </a:gridCol>
                <a:gridCol w="585216">
                  <a:extLst>
                    <a:ext uri="{9D8B030D-6E8A-4147-A177-3AD203B41FA5}">
                      <a16:colId xmlns:a16="http://schemas.microsoft.com/office/drawing/2014/main" val="20005"/>
                    </a:ext>
                  </a:extLst>
                </a:gridCol>
                <a:gridCol w="585216">
                  <a:extLst>
                    <a:ext uri="{9D8B030D-6E8A-4147-A177-3AD203B41FA5}">
                      <a16:colId xmlns:a16="http://schemas.microsoft.com/office/drawing/2014/main" val="20006"/>
                    </a:ext>
                  </a:extLst>
                </a:gridCol>
                <a:gridCol w="585216">
                  <a:extLst>
                    <a:ext uri="{9D8B030D-6E8A-4147-A177-3AD203B41FA5}">
                      <a16:colId xmlns:a16="http://schemas.microsoft.com/office/drawing/2014/main" val="20007"/>
                    </a:ext>
                  </a:extLst>
                </a:gridCol>
                <a:gridCol w="585216">
                  <a:extLst>
                    <a:ext uri="{9D8B030D-6E8A-4147-A177-3AD203B41FA5}">
                      <a16:colId xmlns:a16="http://schemas.microsoft.com/office/drawing/2014/main" val="20008"/>
                    </a:ext>
                  </a:extLst>
                </a:gridCol>
                <a:gridCol w="585216">
                  <a:extLst>
                    <a:ext uri="{9D8B030D-6E8A-4147-A177-3AD203B41FA5}">
                      <a16:colId xmlns:a16="http://schemas.microsoft.com/office/drawing/2014/main" val="20009"/>
                    </a:ext>
                  </a:extLst>
                </a:gridCol>
                <a:gridCol w="585216">
                  <a:extLst>
                    <a:ext uri="{9D8B030D-6E8A-4147-A177-3AD203B41FA5}">
                      <a16:colId xmlns:a16="http://schemas.microsoft.com/office/drawing/2014/main" val="20010"/>
                    </a:ext>
                  </a:extLst>
                </a:gridCol>
                <a:gridCol w="585216">
                  <a:extLst>
                    <a:ext uri="{9D8B030D-6E8A-4147-A177-3AD203B41FA5}">
                      <a16:colId xmlns:a16="http://schemas.microsoft.com/office/drawing/2014/main" val="20011"/>
                    </a:ext>
                  </a:extLst>
                </a:gridCol>
                <a:gridCol w="585216">
                  <a:extLst>
                    <a:ext uri="{9D8B030D-6E8A-4147-A177-3AD203B41FA5}">
                      <a16:colId xmlns:a16="http://schemas.microsoft.com/office/drawing/2014/main" val="20012"/>
                    </a:ext>
                  </a:extLst>
                </a:gridCol>
                <a:gridCol w="585216">
                  <a:extLst>
                    <a:ext uri="{9D8B030D-6E8A-4147-A177-3AD203B41FA5}">
                      <a16:colId xmlns:a16="http://schemas.microsoft.com/office/drawing/2014/main" val="20013"/>
                    </a:ext>
                  </a:extLst>
                </a:gridCol>
              </a:tblGrid>
              <a:tr h="182880">
                <a:tc>
                  <a:txBody>
                    <a:bodyPr/>
                    <a:lstStyle/>
                    <a:p>
                      <a:pPr marL="0" marR="0" algn="l">
                        <a:lnSpc>
                          <a:spcPct val="100000"/>
                        </a:lnSpc>
                        <a:spcBef>
                          <a:spcPts val="0"/>
                        </a:spcBef>
                        <a:spcAft>
                          <a:spcPts val="0"/>
                        </a:spcAft>
                        <a:buNone/>
                      </a:pPr>
                      <a:r>
                        <a:rPr sz="800" b="1" i="0" u="none" strike="noStrike" cap="none">
                          <a:solidFill>
                            <a:srgbClr val="000000">
                              <a:alpha val="100000"/>
                            </a:srgbClr>
                          </a:solidFill>
                          <a:latin typeface="times"/>
                          <a:cs typeface="times"/>
                          <a:sym typeface="times"/>
                        </a:rPr>
                        <a:t> </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strike="noStrike" cap="none">
                          <a:solidFill>
                            <a:srgbClr val="000000">
                              <a:alpha val="100000"/>
                            </a:srgbClr>
                          </a:solidFill>
                          <a:latin typeface="times"/>
                          <a:cs typeface="times"/>
                          <a:sym typeface="times"/>
                        </a:rPr>
                        <a:t>Dec 2024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strike="noStrike" cap="none">
                          <a:solidFill>
                            <a:srgbClr val="000000">
                              <a:alpha val="100000"/>
                            </a:srgbClr>
                          </a:solidFill>
                          <a:latin typeface="times"/>
                          <a:cs typeface="times"/>
                          <a:sym typeface="times"/>
                        </a:rPr>
                        <a:t>Jan 2025</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strike="noStrike" cap="none">
                          <a:solidFill>
                            <a:srgbClr val="000000">
                              <a:alpha val="100000"/>
                            </a:srgbClr>
                          </a:solidFill>
                          <a:latin typeface="times"/>
                          <a:cs typeface="times"/>
                          <a:sym typeface="times"/>
                        </a:rPr>
                        <a:t>Feb 2025</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strike="noStrike" cap="none">
                          <a:solidFill>
                            <a:srgbClr val="000000">
                              <a:alpha val="100000"/>
                            </a:srgbClr>
                          </a:solidFill>
                          <a:latin typeface="times"/>
                          <a:cs typeface="times"/>
                          <a:sym typeface="times"/>
                        </a:rPr>
                        <a:t>Mar 2025</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strike="noStrike" cap="none">
                          <a:solidFill>
                            <a:srgbClr val="000000">
                              <a:alpha val="100000"/>
                            </a:srgbClr>
                          </a:solidFill>
                          <a:latin typeface="times"/>
                          <a:cs typeface="times"/>
                          <a:sym typeface="times"/>
                        </a:rPr>
                        <a:t>Apr 2025</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strike="noStrike" cap="none">
                          <a:solidFill>
                            <a:srgbClr val="000000">
                              <a:alpha val="100000"/>
                            </a:srgbClr>
                          </a:solidFill>
                          <a:latin typeface="times"/>
                          <a:cs typeface="times"/>
                          <a:sym typeface="times"/>
                        </a:rPr>
                        <a:t>May 2025</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strike="noStrike" cap="none">
                          <a:solidFill>
                            <a:srgbClr val="000000">
                              <a:alpha val="100000"/>
                            </a:srgbClr>
                          </a:solidFill>
                          <a:latin typeface="times"/>
                          <a:cs typeface="times"/>
                          <a:sym typeface="times"/>
                        </a:rPr>
                        <a:t>Jun 2025</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strike="noStrike" cap="none">
                          <a:solidFill>
                            <a:srgbClr val="000000">
                              <a:alpha val="100000"/>
                            </a:srgbClr>
                          </a:solidFill>
                          <a:latin typeface="times"/>
                          <a:cs typeface="times"/>
                          <a:sym typeface="times"/>
                        </a:rPr>
                        <a:t>Jul 2025</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strike="noStrike" cap="none">
                          <a:solidFill>
                            <a:srgbClr val="000000">
                              <a:alpha val="100000"/>
                            </a:srgbClr>
                          </a:solidFill>
                          <a:latin typeface="times"/>
                          <a:cs typeface="times"/>
                          <a:sym typeface="times"/>
                        </a:rPr>
                        <a:t>Aug 2025</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strike="noStrike" cap="none">
                          <a:solidFill>
                            <a:srgbClr val="000000">
                              <a:alpha val="100000"/>
                            </a:srgbClr>
                          </a:solidFill>
                          <a:latin typeface="times"/>
                          <a:cs typeface="times"/>
                          <a:sym typeface="times"/>
                        </a:rPr>
                        <a:t>Sep 2025</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strike="noStrike" cap="none">
                          <a:solidFill>
                            <a:srgbClr val="000000">
                              <a:alpha val="100000"/>
                            </a:srgbClr>
                          </a:solidFill>
                          <a:latin typeface="times"/>
                          <a:cs typeface="times"/>
                          <a:sym typeface="times"/>
                        </a:rPr>
                        <a:t>Oct 2025</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strike="noStrike" cap="none">
                          <a:solidFill>
                            <a:srgbClr val="000000">
                              <a:alpha val="100000"/>
                            </a:srgbClr>
                          </a:solidFill>
                          <a:latin typeface="times"/>
                          <a:cs typeface="times"/>
                          <a:sym typeface="times"/>
                        </a:rPr>
                        <a:t>Nov 2025</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strike="noStrike" cap="none">
                          <a:solidFill>
                            <a:srgbClr val="000000">
                              <a:alpha val="100000"/>
                            </a:srgbClr>
                          </a:solidFill>
                          <a:latin typeface="times"/>
                          <a:cs typeface="times"/>
                          <a:sym typeface="times"/>
                        </a:rPr>
                        <a:t>Dec 2025</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extLst>
                  <a:ext uri="{0D108BD9-81ED-4DB2-BD59-A6C34878D82A}">
                    <a16:rowId xmlns:a16="http://schemas.microsoft.com/office/drawing/2014/main" val="10000"/>
                  </a:ext>
                </a:extLst>
              </a:tr>
              <a:tr h="182880">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HOUSTON</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-0.4</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-0.8</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-0.3</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-0.3</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-1.5</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-0.8</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-1.0</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-0.6</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-0.7</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-0.6</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-0.5</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-0.5</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-0.1</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extLst>
                  <a:ext uri="{0D108BD9-81ED-4DB2-BD59-A6C34878D82A}">
                    <a16:rowId xmlns:a16="http://schemas.microsoft.com/office/drawing/2014/main" val="10001"/>
                  </a:ext>
                </a:extLst>
              </a:tr>
              <a:tr h="182880">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NORTH</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-1.0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-1.2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-1.0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-0.8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-1.6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-1.2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-1.8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-1.4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-1.7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-1.4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-1.1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-1.0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-0.7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extLst>
                  <a:ext uri="{0D108BD9-81ED-4DB2-BD59-A6C34878D82A}">
                    <a16:rowId xmlns:a16="http://schemas.microsoft.com/office/drawing/2014/main" val="10002"/>
                  </a:ext>
                </a:extLst>
              </a:tr>
              <a:tr h="182880">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SOUTH</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-3.0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-2.8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-2.6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-3.0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-3.7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-2.6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-3.2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-3.2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-3.2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-2.6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-2.4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-2.6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-2.2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extLst>
                  <a:ext uri="{0D108BD9-81ED-4DB2-BD59-A6C34878D82A}">
                    <a16:rowId xmlns:a16="http://schemas.microsoft.com/office/drawing/2014/main" val="10003"/>
                  </a:ext>
                </a:extLst>
              </a:tr>
              <a:tr h="182880">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WEST</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-5.9</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-6.0</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-6.3</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-7.6</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-7.3</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-6.5</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-6.9</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-6.5</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-6.4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-6.1</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-7.9</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-8.0</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-6.2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extLst>
                  <a:ext uri="{0D108BD9-81ED-4DB2-BD59-A6C34878D82A}">
                    <a16:rowId xmlns:a16="http://schemas.microsoft.com/office/drawing/2014/main" val="10004"/>
                  </a:ext>
                </a:extLst>
              </a:tr>
              <a:tr h="182880">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TOTAL</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-2.3</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-2.4</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-2.1</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-2.6</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-3.1</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-2.4</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-2.8</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-2.5</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-2.6</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-2.3</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-2.6</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-2.7</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strike="noStrike" cap="none">
                          <a:solidFill>
                            <a:srgbClr val="000000">
                              <a:alpha val="100000"/>
                            </a:srgbClr>
                          </a:solidFill>
                          <a:latin typeface="Times New Roman"/>
                          <a:cs typeface="Times New Roman"/>
                          <a:sym typeface="Times New Roman"/>
                        </a:rPr>
                        <a:t>  -2.1</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151069566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373110-00D6-457C-B513-43599C1E58CB}"/>
              </a:ext>
            </a:extLst>
          </p:cNvPr>
          <p:cNvSpPr>
            <a:spLocks noGrp="1"/>
          </p:cNvSpPr>
          <p:nvPr>
            <p:ph type="title"/>
          </p:nvPr>
        </p:nvSpPr>
        <p:spPr>
          <a:xfrm>
            <a:off x="381000" y="243682"/>
            <a:ext cx="8458200" cy="670718"/>
          </a:xfrm>
        </p:spPr>
        <p:txBody>
          <a:bodyPr/>
          <a:lstStyle/>
          <a:p>
            <a:r>
              <a:rPr lang="en-US" dirty="0"/>
              <a:t>26.2 Securitization Default Charge</a:t>
            </a:r>
            <a:br>
              <a:rPr lang="en-US" dirty="0"/>
            </a:br>
            <a:r>
              <a:rPr lang="en-US" dirty="0"/>
              <a:t>27.3 Securitization Uplift Charge</a:t>
            </a:r>
          </a:p>
        </p:txBody>
      </p:sp>
      <p:sp>
        <p:nvSpPr>
          <p:cNvPr id="3" name="Slide Number Placeholder 3">
            <a:extLst>
              <a:ext uri="{FF2B5EF4-FFF2-40B4-BE49-F238E27FC236}">
                <a16:creationId xmlns:a16="http://schemas.microsoft.com/office/drawing/2014/main" id="{E50D0AA4-9074-475F-9A01-F6376BF8E476}"/>
              </a:ext>
            </a:extLst>
          </p:cNvPr>
          <p:cNvSpPr>
            <a:spLocks noGrp="1"/>
          </p:cNvSpPr>
          <p:nvPr>
            <p:ph type="sldNum" sz="quarter" idx="4"/>
          </p:nvPr>
        </p:nvSpPr>
        <p:spPr/>
        <p:txBody>
          <a:bodyPr/>
          <a:lstStyle/>
          <a:p>
            <a:fld id="{1D93BD3E-1E9A-4970-A6F7-E7AC52762E0C}" type="slidenum">
              <a:rPr lang="en-US" smtClean="0"/>
              <a:pPr/>
              <a:t>12</a:t>
            </a:fld>
            <a:endParaRPr lang="en-US"/>
          </a:p>
        </p:txBody>
      </p:sp>
      <p:sp>
        <p:nvSpPr>
          <p:cNvPr id="4" name="TextBox 7">
            <a:extLst>
              <a:ext uri="{FF2B5EF4-FFF2-40B4-BE49-F238E27FC236}">
                <a16:creationId xmlns:a16="http://schemas.microsoft.com/office/drawing/2014/main" id="{C2EC64D6-D670-4B37-A069-99419820F195}"/>
              </a:ext>
            </a:extLst>
          </p:cNvPr>
          <p:cNvSpPr txBox="1"/>
          <p:nvPr/>
        </p:nvSpPr>
        <p:spPr>
          <a:xfrm>
            <a:off x="4879650" y="6019800"/>
            <a:ext cx="3787140" cy="246221"/>
          </a:xfrm>
          <a:prstGeom prst="rect">
            <a:avLst/>
          </a:prstGeom>
          <a:noFill/>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000" baseline="30000" dirty="0">
                <a:solidFill>
                  <a:srgbClr val="000000">
                    <a:alpha val="100000"/>
                  </a:srgbClr>
                </a:solidFill>
                <a:latin typeface="Times New Roman"/>
                <a:ea typeface="Times New Roman"/>
                <a:cs typeface="Times New Roman"/>
              </a:rPr>
              <a:t>1</a:t>
            </a:r>
            <a:r>
              <a:rPr lang="en-US" sz="1000" dirty="0">
                <a:solidFill>
                  <a:srgbClr val="000000">
                    <a:alpha val="100000"/>
                  </a:srgbClr>
                </a:solidFill>
                <a:latin typeface="Times New Roman"/>
                <a:ea typeface="Times New Roman"/>
                <a:cs typeface="Times New Roman"/>
              </a:rPr>
              <a:t>The data provided is grouped by the month the amount was invoiced. </a:t>
            </a:r>
          </a:p>
        </p:txBody>
      </p:sp>
      <p:graphicFrame>
        <p:nvGraphicFramePr>
          <p:cNvPr id="5" name="Table 4">
            <a:extLst>
              <a:ext uri="{FF2B5EF4-FFF2-40B4-BE49-F238E27FC236}">
                <a16:creationId xmlns:a16="http://schemas.microsoft.com/office/drawing/2014/main" id="{F58B22BE-4E73-01DB-22FD-FA67F1FAE58A}"/>
              </a:ext>
            </a:extLst>
          </p:cNvPr>
          <p:cNvGraphicFramePr>
            <a:graphicFrameLocks noGrp="1"/>
          </p:cNvGraphicFramePr>
          <p:nvPr>
            <p:extLst>
              <p:ext uri="{D42A27DB-BD31-4B8C-83A1-F6EECF244321}">
                <p14:modId xmlns:p14="http://schemas.microsoft.com/office/powerpoint/2010/main" val="4046746974"/>
              </p:ext>
            </p:extLst>
          </p:nvPr>
        </p:nvGraphicFramePr>
        <p:xfrm>
          <a:off x="4677058" y="1066800"/>
          <a:ext cx="3962396" cy="4800604"/>
        </p:xfrm>
        <a:graphic>
          <a:graphicData uri="http://schemas.openxmlformats.org/drawingml/2006/table">
            <a:tbl>
              <a:tblPr/>
              <a:tblGrid>
                <a:gridCol w="1342523">
                  <a:extLst>
                    <a:ext uri="{9D8B030D-6E8A-4147-A177-3AD203B41FA5}">
                      <a16:colId xmlns:a16="http://schemas.microsoft.com/office/drawing/2014/main" val="3665758827"/>
                    </a:ext>
                  </a:extLst>
                </a:gridCol>
                <a:gridCol w="1016668">
                  <a:extLst>
                    <a:ext uri="{9D8B030D-6E8A-4147-A177-3AD203B41FA5}">
                      <a16:colId xmlns:a16="http://schemas.microsoft.com/office/drawing/2014/main" val="2822741041"/>
                    </a:ext>
                  </a:extLst>
                </a:gridCol>
                <a:gridCol w="977564">
                  <a:extLst>
                    <a:ext uri="{9D8B030D-6E8A-4147-A177-3AD203B41FA5}">
                      <a16:colId xmlns:a16="http://schemas.microsoft.com/office/drawing/2014/main" val="1145590561"/>
                    </a:ext>
                  </a:extLst>
                </a:gridCol>
                <a:gridCol w="625641">
                  <a:extLst>
                    <a:ext uri="{9D8B030D-6E8A-4147-A177-3AD203B41FA5}">
                      <a16:colId xmlns:a16="http://schemas.microsoft.com/office/drawing/2014/main" val="2306494115"/>
                    </a:ext>
                  </a:extLst>
                </a:gridCol>
              </a:tblGrid>
              <a:tr h="660546">
                <a:tc>
                  <a:txBody>
                    <a:bodyPr/>
                    <a:lstStyle/>
                    <a:p>
                      <a:pPr algn="ctr" rtl="0" fontAlgn="ctr"/>
                      <a:r>
                        <a:rPr lang="en-US" sz="900" b="1" i="0" u="none" strike="noStrike" dirty="0">
                          <a:solidFill>
                            <a:srgbClr val="000000"/>
                          </a:solidFill>
                          <a:effectLst/>
                          <a:latin typeface="Arial" panose="020B0604020202020204" pitchFamily="34" charset="0"/>
                        </a:rPr>
                        <a:t>Subchapter N</a:t>
                      </a:r>
                      <a:r>
                        <a:rPr lang="en-US" sz="900" b="1" i="0" u="none" strike="noStrike" baseline="30000" dirty="0">
                          <a:solidFill>
                            <a:srgbClr val="000000"/>
                          </a:solidFill>
                          <a:effectLst/>
                          <a:latin typeface="Arial" panose="020B0604020202020204" pitchFamily="34" charset="0"/>
                        </a:rPr>
                        <a:t>1</a:t>
                      </a:r>
                      <a:r>
                        <a:rPr lang="en-US" sz="900" b="1" i="0" u="none" strike="noStrike" dirty="0">
                          <a:solidFill>
                            <a:srgbClr val="000000"/>
                          </a:solidFill>
                          <a:effectLst/>
                          <a:latin typeface="Arial" panose="020B0604020202020204" pitchFamily="34" charset="0"/>
                        </a:rPr>
                        <a:t> Invoice Month</a:t>
                      </a:r>
                    </a:p>
                  </a:txBody>
                  <a:tcPr marL="8677" marR="8677" marT="867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A6A6"/>
                    </a:solidFill>
                  </a:tcPr>
                </a:tc>
                <a:tc>
                  <a:txBody>
                    <a:bodyPr/>
                    <a:lstStyle/>
                    <a:p>
                      <a:pPr algn="ctr" rtl="0" fontAlgn="ctr"/>
                      <a:r>
                        <a:rPr lang="en-US" sz="900" b="1" i="0" u="none" strike="noStrike">
                          <a:solidFill>
                            <a:srgbClr val="000000"/>
                          </a:solidFill>
                          <a:effectLst/>
                          <a:latin typeface="Arial" panose="020B0604020202020204" pitchFamily="34" charset="0"/>
                        </a:rPr>
                        <a:t>Monthly Uplift ($) (MTSUCDA)</a:t>
                      </a:r>
                    </a:p>
                  </a:txBody>
                  <a:tcPr marL="8677" marR="8677" marT="867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A6A6"/>
                    </a:solidFill>
                  </a:tcPr>
                </a:tc>
                <a:tc>
                  <a:txBody>
                    <a:bodyPr/>
                    <a:lstStyle/>
                    <a:p>
                      <a:pPr algn="ctr" rtl="0" fontAlgn="ctr"/>
                      <a:r>
                        <a:rPr lang="en-US" sz="900" b="1" i="0" u="none" strike="noStrike">
                          <a:solidFill>
                            <a:srgbClr val="000000"/>
                          </a:solidFill>
                          <a:effectLst/>
                          <a:latin typeface="Arial" panose="020B0604020202020204" pitchFamily="34" charset="0"/>
                        </a:rPr>
                        <a:t>Non-Optout RTAML (MWh)</a:t>
                      </a:r>
                    </a:p>
                  </a:txBody>
                  <a:tcPr marL="8677" marR="8677" marT="867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A6A6"/>
                    </a:solidFill>
                  </a:tcPr>
                </a:tc>
                <a:tc>
                  <a:txBody>
                    <a:bodyPr/>
                    <a:lstStyle/>
                    <a:p>
                      <a:pPr algn="ctr" rtl="0" fontAlgn="ctr"/>
                      <a:r>
                        <a:rPr lang="en-US" sz="900" b="1" i="0" u="none" strike="noStrike">
                          <a:solidFill>
                            <a:srgbClr val="000000"/>
                          </a:solidFill>
                          <a:effectLst/>
                          <a:latin typeface="Arial" panose="020B0604020202020204" pitchFamily="34" charset="0"/>
                        </a:rPr>
                        <a:t>$/MWh</a:t>
                      </a:r>
                    </a:p>
                  </a:txBody>
                  <a:tcPr marL="8677" marR="8677" marT="867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A6A6"/>
                    </a:solidFill>
                  </a:tcPr>
                </a:tc>
                <a:extLst>
                  <a:ext uri="{0D108BD9-81ED-4DB2-BD59-A6C34878D82A}">
                    <a16:rowId xmlns:a16="http://schemas.microsoft.com/office/drawing/2014/main" val="4270564177"/>
                  </a:ext>
                </a:extLst>
              </a:tr>
              <a:tr h="318466">
                <a:tc>
                  <a:txBody>
                    <a:bodyPr/>
                    <a:lstStyle/>
                    <a:p>
                      <a:pPr algn="ctr" rtl="0" fontAlgn="ctr">
                        <a:buNone/>
                      </a:pPr>
                      <a:r>
                        <a:rPr lang="en-US" sz="1000" b="0" i="0" u="none" strike="noStrike">
                          <a:solidFill>
                            <a:srgbClr val="000000"/>
                          </a:solidFill>
                          <a:effectLst/>
                          <a:latin typeface="Arial" panose="020B0604020202020204" pitchFamily="34" charset="0"/>
                        </a:rPr>
                        <a:t>Dec-24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buNone/>
                      </a:pPr>
                      <a:r>
                        <a:rPr lang="en-US" sz="1000" b="0" i="0" u="none" strike="noStrike" dirty="0">
                          <a:solidFill>
                            <a:srgbClr val="000000"/>
                          </a:solidFill>
                          <a:effectLst/>
                          <a:latin typeface="Arial" panose="020B0604020202020204" pitchFamily="34" charset="0"/>
                        </a:rPr>
                        <a:t>13,134,200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buNone/>
                      </a:pPr>
                      <a:r>
                        <a:rPr lang="en-US" sz="1000" b="0" i="0" u="none" strike="noStrike" dirty="0">
                          <a:solidFill>
                            <a:srgbClr val="000000"/>
                          </a:solidFill>
                          <a:effectLst/>
                          <a:latin typeface="Arial" panose="020B0604020202020204" pitchFamily="34" charset="0"/>
                        </a:rPr>
                        <a:t>21,319,230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buNone/>
                      </a:pPr>
                      <a:r>
                        <a:rPr lang="en-US" sz="1000" b="0" i="0" u="none" strike="noStrike" dirty="0">
                          <a:solidFill>
                            <a:srgbClr val="000000"/>
                          </a:solidFill>
                          <a:effectLst/>
                          <a:latin typeface="Arial" panose="020B0604020202020204" pitchFamily="34" charset="0"/>
                        </a:rPr>
                        <a:t>0.62</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extLst>
                  <a:ext uri="{0D108BD9-81ED-4DB2-BD59-A6C34878D82A}">
                    <a16:rowId xmlns:a16="http://schemas.microsoft.com/office/drawing/2014/main" val="2133633839"/>
                  </a:ext>
                </a:extLst>
              </a:tr>
              <a:tr h="318466">
                <a:tc>
                  <a:txBody>
                    <a:bodyPr/>
                    <a:lstStyle/>
                    <a:p>
                      <a:pPr algn="ctr" rtl="0" fontAlgn="ctr">
                        <a:buNone/>
                      </a:pPr>
                      <a:r>
                        <a:rPr lang="en-US" sz="1000" b="0" i="0" u="none" strike="noStrike" dirty="0">
                          <a:solidFill>
                            <a:srgbClr val="000000"/>
                          </a:solidFill>
                          <a:effectLst/>
                          <a:latin typeface="Arial" panose="020B0604020202020204" pitchFamily="34" charset="0"/>
                        </a:rPr>
                        <a:t>Jan-25</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buNone/>
                      </a:pPr>
                      <a:r>
                        <a:rPr lang="en-US" sz="1000" b="0" i="0" u="none" strike="noStrike" dirty="0">
                          <a:solidFill>
                            <a:srgbClr val="000000"/>
                          </a:solidFill>
                          <a:effectLst/>
                          <a:latin typeface="Arial" panose="020B0604020202020204" pitchFamily="34" charset="0"/>
                        </a:rPr>
                        <a:t>11,975,300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buNone/>
                      </a:pPr>
                      <a:r>
                        <a:rPr lang="en-US" sz="1000" b="0" i="0" u="none" strike="noStrike" dirty="0">
                          <a:solidFill>
                            <a:srgbClr val="000000"/>
                          </a:solidFill>
                          <a:effectLst/>
                          <a:latin typeface="Arial" panose="020B0604020202020204" pitchFamily="34" charset="0"/>
                        </a:rPr>
                        <a:t>22,872,340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buNone/>
                      </a:pPr>
                      <a:r>
                        <a:rPr lang="en-US" sz="1000" b="0" i="0" u="none" strike="noStrike">
                          <a:solidFill>
                            <a:srgbClr val="000000"/>
                          </a:solidFill>
                          <a:effectLst/>
                          <a:latin typeface="Arial" panose="020B0604020202020204" pitchFamily="34" charset="0"/>
                        </a:rPr>
                        <a:t>0.52</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extLst>
                  <a:ext uri="{0D108BD9-81ED-4DB2-BD59-A6C34878D82A}">
                    <a16:rowId xmlns:a16="http://schemas.microsoft.com/office/drawing/2014/main" val="3387999044"/>
                  </a:ext>
                </a:extLst>
              </a:tr>
              <a:tr h="318466">
                <a:tc>
                  <a:txBody>
                    <a:bodyPr/>
                    <a:lstStyle/>
                    <a:p>
                      <a:pPr algn="ctr" rtl="0" fontAlgn="ctr">
                        <a:buNone/>
                      </a:pPr>
                      <a:r>
                        <a:rPr lang="en-US" sz="1000" b="0" i="0" u="none" strike="noStrike" dirty="0">
                          <a:solidFill>
                            <a:srgbClr val="000000"/>
                          </a:solidFill>
                          <a:effectLst/>
                          <a:latin typeface="Arial" panose="020B0604020202020204" pitchFamily="34" charset="0"/>
                        </a:rPr>
                        <a:t>Feb-25</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buNone/>
                      </a:pPr>
                      <a:r>
                        <a:rPr lang="en-US" sz="1000" b="0" i="0" u="none" strike="noStrike">
                          <a:solidFill>
                            <a:srgbClr val="000000"/>
                          </a:solidFill>
                          <a:effectLst/>
                          <a:latin typeface="Arial" panose="020B0604020202020204" pitchFamily="34" charset="0"/>
                        </a:rPr>
                        <a:t>10,965,136</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buNone/>
                      </a:pPr>
                      <a:r>
                        <a:rPr lang="en-US" sz="1000" b="0" i="0" u="none" strike="noStrike" dirty="0">
                          <a:solidFill>
                            <a:srgbClr val="000000"/>
                          </a:solidFill>
                          <a:effectLst/>
                          <a:latin typeface="Arial" panose="020B0604020202020204" pitchFamily="34" charset="0"/>
                        </a:rPr>
                        <a:t>19,724,836</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buNone/>
                      </a:pPr>
                      <a:r>
                        <a:rPr lang="en-US" sz="1000" b="0" i="0" u="none" strike="noStrike" dirty="0">
                          <a:solidFill>
                            <a:srgbClr val="000000"/>
                          </a:solidFill>
                          <a:effectLst/>
                          <a:latin typeface="Arial" panose="020B0604020202020204" pitchFamily="34" charset="0"/>
                        </a:rPr>
                        <a:t>0.56</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extLst>
                  <a:ext uri="{0D108BD9-81ED-4DB2-BD59-A6C34878D82A}">
                    <a16:rowId xmlns:a16="http://schemas.microsoft.com/office/drawing/2014/main" val="3707452586"/>
                  </a:ext>
                </a:extLst>
              </a:tr>
              <a:tr h="318466">
                <a:tc>
                  <a:txBody>
                    <a:bodyPr/>
                    <a:lstStyle/>
                    <a:p>
                      <a:pPr algn="ctr" rtl="0" fontAlgn="ctr">
                        <a:buNone/>
                      </a:pPr>
                      <a:r>
                        <a:rPr lang="en-US" sz="1000" b="0" i="0" u="none" strike="noStrike" dirty="0">
                          <a:solidFill>
                            <a:srgbClr val="000000"/>
                          </a:solidFill>
                          <a:effectLst/>
                          <a:latin typeface="Arial" panose="020B0604020202020204" pitchFamily="34" charset="0"/>
                        </a:rPr>
                        <a:t>Mar-25</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buNone/>
                      </a:pPr>
                      <a:r>
                        <a:rPr lang="en-US" sz="1000" b="0" i="0" u="none" strike="noStrike" dirty="0">
                          <a:solidFill>
                            <a:srgbClr val="000000"/>
                          </a:solidFill>
                          <a:effectLst/>
                          <a:latin typeface="Arial" panose="020B0604020202020204" pitchFamily="34" charset="0"/>
                        </a:rPr>
                        <a:t>12,139,972</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buNone/>
                      </a:pPr>
                      <a:r>
                        <a:rPr lang="en-US" sz="1000" b="0" i="0" u="none" strike="noStrike" dirty="0">
                          <a:solidFill>
                            <a:srgbClr val="000000"/>
                          </a:solidFill>
                          <a:effectLst/>
                          <a:latin typeface="Arial" panose="020B0604020202020204" pitchFamily="34" charset="0"/>
                        </a:rPr>
                        <a:t>19,105,310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buNone/>
                      </a:pPr>
                      <a:r>
                        <a:rPr lang="en-US" sz="1000" b="0" i="0" u="none" strike="noStrike" dirty="0">
                          <a:solidFill>
                            <a:srgbClr val="000000"/>
                          </a:solidFill>
                          <a:effectLst/>
                          <a:latin typeface="Arial" panose="020B0604020202020204" pitchFamily="34" charset="0"/>
                        </a:rPr>
                        <a:t>0.64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extLst>
                  <a:ext uri="{0D108BD9-81ED-4DB2-BD59-A6C34878D82A}">
                    <a16:rowId xmlns:a16="http://schemas.microsoft.com/office/drawing/2014/main" val="982274738"/>
                  </a:ext>
                </a:extLst>
              </a:tr>
              <a:tr h="318466">
                <a:tc>
                  <a:txBody>
                    <a:bodyPr/>
                    <a:lstStyle/>
                    <a:p>
                      <a:pPr algn="ctr" rtl="0" fontAlgn="ctr">
                        <a:buNone/>
                      </a:pPr>
                      <a:r>
                        <a:rPr lang="en-US" sz="1000" b="0" i="0" u="none" strike="noStrike" dirty="0">
                          <a:solidFill>
                            <a:srgbClr val="000000"/>
                          </a:solidFill>
                          <a:effectLst/>
                          <a:latin typeface="Arial" panose="020B0604020202020204" pitchFamily="34" charset="0"/>
                        </a:rPr>
                        <a:t>Apr-25</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buNone/>
                      </a:pPr>
                      <a:r>
                        <a:rPr lang="en-US" sz="1000" b="0" i="0" u="none" strike="noStrike" dirty="0">
                          <a:solidFill>
                            <a:srgbClr val="000000"/>
                          </a:solidFill>
                          <a:effectLst/>
                          <a:latin typeface="Arial" panose="020B0604020202020204" pitchFamily="34" charset="0"/>
                        </a:rPr>
                        <a:t>11,748,360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buNone/>
                      </a:pPr>
                      <a:r>
                        <a:rPr lang="en-US" sz="1000" b="0" i="0" u="none" strike="noStrike" dirty="0">
                          <a:solidFill>
                            <a:srgbClr val="000000"/>
                          </a:solidFill>
                          <a:effectLst/>
                          <a:latin typeface="Arial" panose="020B0604020202020204" pitchFamily="34" charset="0"/>
                        </a:rPr>
                        <a:t>20,201,438</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buNone/>
                      </a:pPr>
                      <a:r>
                        <a:rPr lang="en-US" sz="1000" b="0" i="0" u="none" strike="noStrike" dirty="0">
                          <a:solidFill>
                            <a:srgbClr val="000000"/>
                          </a:solidFill>
                          <a:effectLst/>
                          <a:latin typeface="Arial" panose="020B0604020202020204" pitchFamily="34" charset="0"/>
                        </a:rPr>
                        <a:t>0.58</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extLst>
                  <a:ext uri="{0D108BD9-81ED-4DB2-BD59-A6C34878D82A}">
                    <a16:rowId xmlns:a16="http://schemas.microsoft.com/office/drawing/2014/main" val="3113303230"/>
                  </a:ext>
                </a:extLst>
              </a:tr>
              <a:tr h="318466">
                <a:tc>
                  <a:txBody>
                    <a:bodyPr/>
                    <a:lstStyle/>
                    <a:p>
                      <a:pPr algn="ctr" rtl="0" fontAlgn="ctr">
                        <a:buNone/>
                      </a:pPr>
                      <a:r>
                        <a:rPr lang="en-US" sz="1000" b="0" i="0" u="none" strike="noStrike" dirty="0">
                          <a:solidFill>
                            <a:srgbClr val="000000"/>
                          </a:solidFill>
                          <a:effectLst/>
                          <a:latin typeface="Arial" panose="020B0604020202020204" pitchFamily="34" charset="0"/>
                        </a:rPr>
                        <a:t>May-25</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buNone/>
                      </a:pPr>
                      <a:r>
                        <a:rPr lang="en-US" sz="1000" b="0" i="0" u="none" strike="noStrike">
                          <a:solidFill>
                            <a:srgbClr val="000000"/>
                          </a:solidFill>
                          <a:effectLst/>
                          <a:latin typeface="Arial" panose="020B0604020202020204" pitchFamily="34" charset="0"/>
                        </a:rPr>
                        <a:t>11,780,760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buNone/>
                      </a:pPr>
                      <a:r>
                        <a:rPr lang="en-US" sz="1000" b="0" i="0" u="none" strike="noStrike" dirty="0">
                          <a:solidFill>
                            <a:srgbClr val="000000"/>
                          </a:solidFill>
                          <a:effectLst/>
                          <a:latin typeface="Arial" panose="020B0604020202020204" pitchFamily="34" charset="0"/>
                        </a:rPr>
                        <a:t>22,722,460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buNone/>
                      </a:pPr>
                      <a:r>
                        <a:rPr lang="en-US" sz="1000" b="0" i="0" u="none" strike="noStrike" dirty="0">
                          <a:solidFill>
                            <a:srgbClr val="000000"/>
                          </a:solidFill>
                          <a:effectLst/>
                          <a:latin typeface="Arial" panose="020B0604020202020204" pitchFamily="34" charset="0"/>
                        </a:rPr>
                        <a:t>0.52</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extLst>
                  <a:ext uri="{0D108BD9-81ED-4DB2-BD59-A6C34878D82A}">
                    <a16:rowId xmlns:a16="http://schemas.microsoft.com/office/drawing/2014/main" val="3245109851"/>
                  </a:ext>
                </a:extLst>
              </a:tr>
              <a:tr h="318466">
                <a:tc>
                  <a:txBody>
                    <a:bodyPr/>
                    <a:lstStyle/>
                    <a:p>
                      <a:pPr algn="ctr" rtl="0" fontAlgn="ctr">
                        <a:buNone/>
                      </a:pPr>
                      <a:r>
                        <a:rPr lang="en-US" sz="1000" b="0" i="0" u="none" strike="noStrike" dirty="0">
                          <a:solidFill>
                            <a:srgbClr val="000000"/>
                          </a:solidFill>
                          <a:effectLst/>
                          <a:latin typeface="Arial" panose="020B0604020202020204" pitchFamily="34" charset="0"/>
                        </a:rPr>
                        <a:t>Jun-25</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buNone/>
                      </a:pPr>
                      <a:r>
                        <a:rPr lang="en-US" sz="1000" b="0" i="0" u="none" strike="noStrike" dirty="0">
                          <a:solidFill>
                            <a:srgbClr val="000000"/>
                          </a:solidFill>
                          <a:effectLst/>
                          <a:latin typeface="Arial" panose="020B0604020202020204" pitchFamily="34" charset="0"/>
                        </a:rPr>
                        <a:t>12,173,452</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buNone/>
                      </a:pPr>
                      <a:r>
                        <a:rPr lang="en-US" sz="1000" b="0" i="0" u="none" strike="noStrike" dirty="0">
                          <a:solidFill>
                            <a:srgbClr val="000000"/>
                          </a:solidFill>
                          <a:effectLst/>
                          <a:latin typeface="Arial" panose="020B0604020202020204" pitchFamily="34" charset="0"/>
                        </a:rPr>
                        <a:t>26,566,583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buNone/>
                      </a:pPr>
                      <a:r>
                        <a:rPr lang="en-US" sz="1000" b="0" i="0" u="none" strike="noStrike" dirty="0">
                          <a:solidFill>
                            <a:srgbClr val="000000"/>
                          </a:solidFill>
                          <a:effectLst/>
                          <a:latin typeface="Arial" panose="020B0604020202020204" pitchFamily="34" charset="0"/>
                        </a:rPr>
                        <a:t>0.46</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extLst>
                  <a:ext uri="{0D108BD9-81ED-4DB2-BD59-A6C34878D82A}">
                    <a16:rowId xmlns:a16="http://schemas.microsoft.com/office/drawing/2014/main" val="2584153553"/>
                  </a:ext>
                </a:extLst>
              </a:tr>
              <a:tr h="318466">
                <a:tc>
                  <a:txBody>
                    <a:bodyPr/>
                    <a:lstStyle/>
                    <a:p>
                      <a:pPr algn="ctr" rtl="0" fontAlgn="ctr">
                        <a:buNone/>
                      </a:pPr>
                      <a:r>
                        <a:rPr lang="en-US" sz="1000" b="0" i="0" u="none" strike="noStrike" dirty="0">
                          <a:solidFill>
                            <a:srgbClr val="000000"/>
                          </a:solidFill>
                          <a:effectLst/>
                          <a:latin typeface="Arial" panose="020B0604020202020204" pitchFamily="34" charset="0"/>
                        </a:rPr>
                        <a:t>Jul-25</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buNone/>
                      </a:pPr>
                      <a:r>
                        <a:rPr lang="en-US" sz="1000" b="0" i="0" u="none" strike="noStrike" dirty="0">
                          <a:solidFill>
                            <a:srgbClr val="000000"/>
                          </a:solidFill>
                          <a:effectLst/>
                          <a:latin typeface="Arial" panose="020B0604020202020204" pitchFamily="34" charset="0"/>
                        </a:rPr>
                        <a:t>12,173,452</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buNone/>
                      </a:pPr>
                      <a:r>
                        <a:rPr lang="en-US" sz="1000" b="0" i="0" u="none" strike="noStrike">
                          <a:solidFill>
                            <a:srgbClr val="000000"/>
                          </a:solidFill>
                          <a:effectLst/>
                          <a:latin typeface="Arial" panose="020B0604020202020204" pitchFamily="34" charset="0"/>
                        </a:rPr>
                        <a:t>28,029,759</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buNone/>
                      </a:pPr>
                      <a:r>
                        <a:rPr lang="en-US" sz="1000" b="0" i="0" u="none" strike="noStrike" dirty="0">
                          <a:solidFill>
                            <a:srgbClr val="000000"/>
                          </a:solidFill>
                          <a:effectLst/>
                          <a:latin typeface="Arial" panose="020B0604020202020204" pitchFamily="34" charset="0"/>
                        </a:rPr>
                        <a:t>0.43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extLst>
                  <a:ext uri="{0D108BD9-81ED-4DB2-BD59-A6C34878D82A}">
                    <a16:rowId xmlns:a16="http://schemas.microsoft.com/office/drawing/2014/main" val="2854805498"/>
                  </a:ext>
                </a:extLst>
              </a:tr>
              <a:tr h="318466">
                <a:tc>
                  <a:txBody>
                    <a:bodyPr/>
                    <a:lstStyle/>
                    <a:p>
                      <a:pPr algn="ctr" rtl="0" fontAlgn="ctr">
                        <a:buNone/>
                      </a:pPr>
                      <a:r>
                        <a:rPr lang="en-US" sz="1000" b="0" i="0" u="none" strike="noStrike">
                          <a:solidFill>
                            <a:srgbClr val="000000"/>
                          </a:solidFill>
                          <a:effectLst/>
                          <a:latin typeface="Arial" panose="020B0604020202020204" pitchFamily="34" charset="0"/>
                        </a:rPr>
                        <a:t>Aug-25</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buNone/>
                      </a:pPr>
                      <a:r>
                        <a:rPr lang="en-US" sz="1000" b="0" i="0" u="none" strike="noStrike" dirty="0">
                          <a:solidFill>
                            <a:srgbClr val="000000"/>
                          </a:solidFill>
                          <a:effectLst/>
                          <a:latin typeface="Arial" panose="020B0604020202020204" pitchFamily="34" charset="0"/>
                        </a:rPr>
                        <a:t>11,180,138</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buNone/>
                      </a:pPr>
                      <a:r>
                        <a:rPr lang="en-US" sz="1000" b="0" i="0" u="none" strike="noStrike" dirty="0">
                          <a:solidFill>
                            <a:srgbClr val="000000"/>
                          </a:solidFill>
                          <a:effectLst/>
                          <a:latin typeface="Arial" panose="020B0604020202020204" pitchFamily="34" charset="0"/>
                        </a:rPr>
                        <a:t>27,693,031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buNone/>
                      </a:pPr>
                      <a:r>
                        <a:rPr lang="en-US" sz="1000" b="0" i="0" u="none" strike="noStrike" dirty="0">
                          <a:solidFill>
                            <a:srgbClr val="000000"/>
                          </a:solidFill>
                          <a:effectLst/>
                          <a:latin typeface="Arial" panose="020B0604020202020204" pitchFamily="34" charset="0"/>
                        </a:rPr>
                        <a:t>0.4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extLst>
                  <a:ext uri="{0D108BD9-81ED-4DB2-BD59-A6C34878D82A}">
                    <a16:rowId xmlns:a16="http://schemas.microsoft.com/office/drawing/2014/main" val="3242372196"/>
                  </a:ext>
                </a:extLst>
              </a:tr>
              <a:tr h="318466">
                <a:tc>
                  <a:txBody>
                    <a:bodyPr/>
                    <a:lstStyle/>
                    <a:p>
                      <a:pPr algn="ctr" rtl="0" fontAlgn="ctr">
                        <a:buNone/>
                      </a:pPr>
                      <a:r>
                        <a:rPr lang="en-US" sz="1000" b="0" i="0" u="none" strike="noStrike">
                          <a:solidFill>
                            <a:srgbClr val="000000"/>
                          </a:solidFill>
                          <a:effectLst/>
                          <a:latin typeface="Arial" panose="020B0604020202020204" pitchFamily="34" charset="0"/>
                        </a:rPr>
                        <a:t>Sep-25</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buNone/>
                      </a:pPr>
                      <a:r>
                        <a:rPr lang="en-US" sz="1000" b="0" i="0" u="none" strike="noStrike" dirty="0">
                          <a:solidFill>
                            <a:srgbClr val="000000"/>
                          </a:solidFill>
                          <a:effectLst/>
                          <a:latin typeface="Arial" panose="020B0604020202020204" pitchFamily="34" charset="0"/>
                        </a:rPr>
                        <a:t>12,336,704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buNone/>
                      </a:pPr>
                      <a:r>
                        <a:rPr lang="en-US" sz="1000" b="0" i="0" u="none" strike="noStrike" dirty="0">
                          <a:solidFill>
                            <a:srgbClr val="000000"/>
                          </a:solidFill>
                          <a:effectLst/>
                          <a:latin typeface="Arial" panose="020B0604020202020204" pitchFamily="34" charset="0"/>
                        </a:rPr>
                        <a:t>28,156,252</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buNone/>
                      </a:pPr>
                      <a:r>
                        <a:rPr lang="en-US" sz="1000" b="0" i="0" u="none" strike="noStrike" dirty="0">
                          <a:solidFill>
                            <a:srgbClr val="000000"/>
                          </a:solidFill>
                          <a:effectLst/>
                          <a:latin typeface="Arial" panose="020B0604020202020204" pitchFamily="34" charset="0"/>
                        </a:rPr>
                        <a:t>0.44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extLst>
                  <a:ext uri="{0D108BD9-81ED-4DB2-BD59-A6C34878D82A}">
                    <a16:rowId xmlns:a16="http://schemas.microsoft.com/office/drawing/2014/main" val="1712038788"/>
                  </a:ext>
                </a:extLst>
              </a:tr>
              <a:tr h="318466">
                <a:tc>
                  <a:txBody>
                    <a:bodyPr/>
                    <a:lstStyle/>
                    <a:p>
                      <a:pPr algn="ctr" rtl="0" fontAlgn="ctr">
                        <a:buNone/>
                      </a:pPr>
                      <a:r>
                        <a:rPr lang="en-US" sz="1000" b="0" i="0" u="none" strike="noStrike" dirty="0">
                          <a:solidFill>
                            <a:srgbClr val="000000"/>
                          </a:solidFill>
                          <a:effectLst/>
                          <a:latin typeface="Arial" panose="020B0604020202020204" pitchFamily="34" charset="0"/>
                        </a:rPr>
                        <a:t>Oct-25</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buNone/>
                      </a:pPr>
                      <a:r>
                        <a:rPr lang="en-US" sz="1000" b="0" i="0" u="none" strike="noStrike" dirty="0">
                          <a:solidFill>
                            <a:srgbClr val="000000"/>
                          </a:solidFill>
                          <a:effectLst/>
                          <a:latin typeface="Arial" panose="020B0604020202020204" pitchFamily="34" charset="0"/>
                        </a:rPr>
                        <a:t>11,951,182</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buNone/>
                      </a:pPr>
                      <a:r>
                        <a:rPr lang="en-US" sz="1000" b="0" i="0" u="none" strike="noStrike" dirty="0">
                          <a:solidFill>
                            <a:srgbClr val="000000"/>
                          </a:solidFill>
                          <a:effectLst/>
                          <a:latin typeface="Arial" panose="020B0604020202020204" pitchFamily="34" charset="0"/>
                        </a:rPr>
                        <a:t>24,456,665</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buNone/>
                      </a:pPr>
                      <a:r>
                        <a:rPr lang="en-US" sz="1000" b="0" i="0" u="none" strike="noStrike" dirty="0">
                          <a:solidFill>
                            <a:srgbClr val="000000"/>
                          </a:solidFill>
                          <a:effectLst/>
                          <a:latin typeface="Arial" panose="020B0604020202020204" pitchFamily="34" charset="0"/>
                        </a:rPr>
                        <a:t>0.49</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extLst>
                  <a:ext uri="{0D108BD9-81ED-4DB2-BD59-A6C34878D82A}">
                    <a16:rowId xmlns:a16="http://schemas.microsoft.com/office/drawing/2014/main" val="1991872400"/>
                  </a:ext>
                </a:extLst>
              </a:tr>
              <a:tr h="318466">
                <a:tc>
                  <a:txBody>
                    <a:bodyPr/>
                    <a:lstStyle/>
                    <a:p>
                      <a:pPr algn="ctr" rtl="0" fontAlgn="ctr">
                        <a:buNone/>
                      </a:pPr>
                      <a:r>
                        <a:rPr lang="en-US" sz="1000" b="0" i="0" u="none" strike="noStrike" dirty="0">
                          <a:solidFill>
                            <a:srgbClr val="000000"/>
                          </a:solidFill>
                          <a:effectLst/>
                          <a:latin typeface="Arial" panose="020B0604020202020204" pitchFamily="34" charset="0"/>
                        </a:rPr>
                        <a:t>Nov-25</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buNone/>
                      </a:pPr>
                      <a:r>
                        <a:rPr lang="en-US" sz="1000" b="0" i="0" u="none" strike="noStrike" dirty="0">
                          <a:solidFill>
                            <a:srgbClr val="000000"/>
                          </a:solidFill>
                          <a:effectLst/>
                          <a:latin typeface="Arial" panose="020B0604020202020204" pitchFamily="34" charset="0"/>
                        </a:rPr>
                        <a:t>9,872,694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buNone/>
                      </a:pPr>
                      <a:r>
                        <a:rPr lang="en-US" sz="1000" b="0" i="0" u="none" strike="noStrike" dirty="0">
                          <a:solidFill>
                            <a:srgbClr val="000000"/>
                          </a:solidFill>
                          <a:effectLst/>
                          <a:latin typeface="Arial" panose="020B0604020202020204" pitchFamily="34" charset="0"/>
                        </a:rPr>
                        <a:t>17,714,312</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buNone/>
                      </a:pPr>
                      <a:r>
                        <a:rPr lang="en-US" sz="1000" b="0" i="0" u="none" strike="noStrike" dirty="0">
                          <a:solidFill>
                            <a:srgbClr val="000000"/>
                          </a:solidFill>
                          <a:effectLst/>
                          <a:latin typeface="Arial" panose="020B0604020202020204" pitchFamily="34" charset="0"/>
                        </a:rPr>
                        <a:t>0.56</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extLst>
                  <a:ext uri="{0D108BD9-81ED-4DB2-BD59-A6C34878D82A}">
                    <a16:rowId xmlns:a16="http://schemas.microsoft.com/office/drawing/2014/main" val="3973007019"/>
                  </a:ext>
                </a:extLst>
              </a:tr>
              <a:tr h="318466">
                <a:tc>
                  <a:txBody>
                    <a:bodyPr/>
                    <a:lstStyle/>
                    <a:p>
                      <a:pPr algn="ctr" rtl="0" fontAlgn="ctr">
                        <a:buNone/>
                      </a:pPr>
                      <a:r>
                        <a:rPr lang="en-US" sz="1000" b="0" i="0" u="none" strike="noStrike" dirty="0">
                          <a:solidFill>
                            <a:srgbClr val="000000"/>
                          </a:solidFill>
                          <a:effectLst/>
                          <a:latin typeface="Arial" panose="020B0604020202020204" pitchFamily="34" charset="0"/>
                        </a:rPr>
                        <a:t>Dec-25</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buNone/>
                      </a:pPr>
                      <a:r>
                        <a:rPr lang="en-US" sz="1000" b="0" i="0" u="none" strike="noStrike" dirty="0">
                          <a:solidFill>
                            <a:srgbClr val="000000"/>
                          </a:solidFill>
                          <a:effectLst/>
                          <a:latin typeface="Arial" panose="020B0604020202020204" pitchFamily="34" charset="0"/>
                        </a:rPr>
                        <a:t>13,290,165</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buNone/>
                      </a:pPr>
                      <a:r>
                        <a:rPr lang="en-US" sz="1000" b="0" i="0" u="none" strike="noStrike" dirty="0">
                          <a:solidFill>
                            <a:srgbClr val="000000"/>
                          </a:solidFill>
                          <a:effectLst/>
                          <a:latin typeface="Arial" panose="020B0604020202020204" pitchFamily="34" charset="0"/>
                        </a:rPr>
                        <a:t>23,671,066</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buNone/>
                      </a:pPr>
                      <a:r>
                        <a:rPr lang="en-US" sz="1000" b="0" i="0" u="none" strike="noStrike" dirty="0">
                          <a:solidFill>
                            <a:srgbClr val="000000"/>
                          </a:solidFill>
                          <a:effectLst/>
                          <a:latin typeface="Arial" panose="020B0604020202020204" pitchFamily="34" charset="0"/>
                        </a:rPr>
                        <a:t>0.56</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extLst>
                  <a:ext uri="{0D108BD9-81ED-4DB2-BD59-A6C34878D82A}">
                    <a16:rowId xmlns:a16="http://schemas.microsoft.com/office/drawing/2014/main" val="3295096573"/>
                  </a:ext>
                </a:extLst>
              </a:tr>
            </a:tbl>
          </a:graphicData>
        </a:graphic>
      </p:graphicFrame>
      <p:graphicFrame>
        <p:nvGraphicFramePr>
          <p:cNvPr id="6" name="Table 5">
            <a:extLst>
              <a:ext uri="{FF2B5EF4-FFF2-40B4-BE49-F238E27FC236}">
                <a16:creationId xmlns:a16="http://schemas.microsoft.com/office/drawing/2014/main" id="{149B500D-70DC-9517-5E5C-6A5E28B5A6DC}"/>
              </a:ext>
            </a:extLst>
          </p:cNvPr>
          <p:cNvGraphicFramePr>
            <a:graphicFrameLocks noGrp="1"/>
          </p:cNvGraphicFramePr>
          <p:nvPr>
            <p:extLst>
              <p:ext uri="{D42A27DB-BD31-4B8C-83A1-F6EECF244321}">
                <p14:modId xmlns:p14="http://schemas.microsoft.com/office/powerpoint/2010/main" val="4252265168"/>
              </p:ext>
            </p:extLst>
          </p:nvPr>
        </p:nvGraphicFramePr>
        <p:xfrm>
          <a:off x="381000" y="1066801"/>
          <a:ext cx="3886198" cy="4800603"/>
        </p:xfrm>
        <a:graphic>
          <a:graphicData uri="http://schemas.openxmlformats.org/drawingml/2006/table">
            <a:tbl>
              <a:tblPr/>
              <a:tblGrid>
                <a:gridCol w="1100515">
                  <a:extLst>
                    <a:ext uri="{9D8B030D-6E8A-4147-A177-3AD203B41FA5}">
                      <a16:colId xmlns:a16="http://schemas.microsoft.com/office/drawing/2014/main" val="3877628444"/>
                    </a:ext>
                  </a:extLst>
                </a:gridCol>
                <a:gridCol w="966079">
                  <a:extLst>
                    <a:ext uri="{9D8B030D-6E8A-4147-A177-3AD203B41FA5}">
                      <a16:colId xmlns:a16="http://schemas.microsoft.com/office/drawing/2014/main" val="1735079822"/>
                    </a:ext>
                  </a:extLst>
                </a:gridCol>
                <a:gridCol w="891043">
                  <a:extLst>
                    <a:ext uri="{9D8B030D-6E8A-4147-A177-3AD203B41FA5}">
                      <a16:colId xmlns:a16="http://schemas.microsoft.com/office/drawing/2014/main" val="2051531450"/>
                    </a:ext>
                  </a:extLst>
                </a:gridCol>
                <a:gridCol w="928561">
                  <a:extLst>
                    <a:ext uri="{9D8B030D-6E8A-4147-A177-3AD203B41FA5}">
                      <a16:colId xmlns:a16="http://schemas.microsoft.com/office/drawing/2014/main" val="1630269059"/>
                    </a:ext>
                  </a:extLst>
                </a:gridCol>
              </a:tblGrid>
              <a:tr h="660545">
                <a:tc>
                  <a:txBody>
                    <a:bodyPr/>
                    <a:lstStyle/>
                    <a:p>
                      <a:pPr algn="ctr" rtl="0" fontAlgn="ctr"/>
                      <a:r>
                        <a:rPr lang="en-US" sz="900" b="1" i="0" u="none" strike="noStrike" dirty="0">
                          <a:solidFill>
                            <a:srgbClr val="000000"/>
                          </a:solidFill>
                          <a:effectLst/>
                          <a:latin typeface="Arial" panose="020B0604020202020204" pitchFamily="34" charset="0"/>
                        </a:rPr>
                        <a:t>Subchapter M Invoice Month</a:t>
                      </a:r>
                    </a:p>
                  </a:txBody>
                  <a:tcPr marL="8677" marR="8677" marT="867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A6A6"/>
                    </a:solidFill>
                  </a:tcPr>
                </a:tc>
                <a:tc>
                  <a:txBody>
                    <a:bodyPr/>
                    <a:lstStyle/>
                    <a:p>
                      <a:pPr algn="ctr" rtl="0" fontAlgn="ctr"/>
                      <a:r>
                        <a:rPr lang="en-US" sz="900" b="1" i="0" u="none" strike="noStrike" dirty="0">
                          <a:solidFill>
                            <a:srgbClr val="000000"/>
                          </a:solidFill>
                          <a:effectLst/>
                          <a:latin typeface="Arial" panose="020B0604020202020204" pitchFamily="34" charset="0"/>
                        </a:rPr>
                        <a:t>Reference Month (RTM_FINAL data)</a:t>
                      </a:r>
                    </a:p>
                  </a:txBody>
                  <a:tcPr marL="8677" marR="8677" marT="867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A6A6"/>
                    </a:solidFill>
                  </a:tcPr>
                </a:tc>
                <a:tc>
                  <a:txBody>
                    <a:bodyPr/>
                    <a:lstStyle/>
                    <a:p>
                      <a:pPr algn="ctr" rtl="0" fontAlgn="ctr"/>
                      <a:r>
                        <a:rPr lang="en-US" sz="900" b="1" i="0" u="none" strike="noStrike" dirty="0">
                          <a:solidFill>
                            <a:srgbClr val="000000"/>
                          </a:solidFill>
                          <a:effectLst/>
                          <a:latin typeface="Arial" panose="020B0604020202020204" pitchFamily="34" charset="0"/>
                        </a:rPr>
                        <a:t>Monthly Uplift ($) (TSDCMA)</a:t>
                      </a:r>
                    </a:p>
                  </a:txBody>
                  <a:tcPr marL="8677" marR="8677" marT="867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A6A6"/>
                    </a:solidFill>
                  </a:tcPr>
                </a:tc>
                <a:tc>
                  <a:txBody>
                    <a:bodyPr/>
                    <a:lstStyle/>
                    <a:p>
                      <a:pPr algn="ctr" rtl="0" fontAlgn="ctr"/>
                      <a:r>
                        <a:rPr lang="en-US" sz="900" b="1" i="0" u="none" strike="noStrike" dirty="0">
                          <a:solidFill>
                            <a:srgbClr val="000000"/>
                          </a:solidFill>
                          <a:effectLst/>
                          <a:latin typeface="Arial" panose="020B0604020202020204" pitchFamily="34" charset="0"/>
                        </a:rPr>
                        <a:t>SDCMMATOT (MWh)</a:t>
                      </a:r>
                    </a:p>
                  </a:txBody>
                  <a:tcPr marL="8677" marR="8677" marT="867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A6A6"/>
                    </a:solidFill>
                  </a:tcPr>
                </a:tc>
                <a:extLst>
                  <a:ext uri="{0D108BD9-81ED-4DB2-BD59-A6C34878D82A}">
                    <a16:rowId xmlns:a16="http://schemas.microsoft.com/office/drawing/2014/main" val="2746559365"/>
                  </a:ext>
                </a:extLst>
              </a:tr>
              <a:tr h="318466">
                <a:tc>
                  <a:txBody>
                    <a:bodyPr/>
                    <a:lstStyle/>
                    <a:p>
                      <a:pPr algn="ctr" rtl="0" fontAlgn="ctr">
                        <a:buNone/>
                      </a:pPr>
                      <a:r>
                        <a:rPr lang="en-US" sz="1000" b="0" i="0" u="none" strike="noStrike" dirty="0">
                          <a:solidFill>
                            <a:srgbClr val="000000"/>
                          </a:solidFill>
                          <a:effectLst/>
                          <a:latin typeface="Arial" panose="020B0604020202020204" pitchFamily="34" charset="0"/>
                        </a:rPr>
                        <a:t>Dec-24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buNone/>
                      </a:pPr>
                      <a:r>
                        <a:rPr lang="en-US" sz="1000" b="0" i="0" u="none" strike="noStrike" dirty="0">
                          <a:solidFill>
                            <a:srgbClr val="000000"/>
                          </a:solidFill>
                          <a:effectLst/>
                          <a:latin typeface="Arial" panose="020B0604020202020204" pitchFamily="34" charset="0"/>
                        </a:rPr>
                        <a:t>Sep-24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buNone/>
                      </a:pPr>
                      <a:r>
                        <a:rPr lang="en-US" sz="1000" b="0" i="0" u="none" strike="noStrike">
                          <a:solidFill>
                            <a:srgbClr val="000000"/>
                          </a:solidFill>
                          <a:effectLst/>
                          <a:latin typeface="Arial" panose="020B0604020202020204" pitchFamily="34" charset="0"/>
                        </a:rPr>
                        <a:t>2,234,826</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buNone/>
                      </a:pPr>
                      <a:r>
                        <a:rPr lang="en-US" sz="1000" b="0" i="0" u="none" strike="noStrike">
                          <a:solidFill>
                            <a:srgbClr val="000000"/>
                          </a:solidFill>
                          <a:effectLst/>
                          <a:latin typeface="Arial" panose="020B0604020202020204" pitchFamily="34" charset="0"/>
                        </a:rPr>
                        <a:t>254,909,036</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extLst>
                  <a:ext uri="{0D108BD9-81ED-4DB2-BD59-A6C34878D82A}">
                    <a16:rowId xmlns:a16="http://schemas.microsoft.com/office/drawing/2014/main" val="4187710244"/>
                  </a:ext>
                </a:extLst>
              </a:tr>
              <a:tr h="318466">
                <a:tc>
                  <a:txBody>
                    <a:bodyPr/>
                    <a:lstStyle/>
                    <a:p>
                      <a:pPr algn="ctr" rtl="0" fontAlgn="ctr">
                        <a:buNone/>
                      </a:pPr>
                      <a:r>
                        <a:rPr lang="en-US" sz="1000" b="0" i="0" u="none" strike="noStrike" dirty="0">
                          <a:solidFill>
                            <a:srgbClr val="000000"/>
                          </a:solidFill>
                          <a:effectLst/>
                          <a:latin typeface="Arial" panose="020B0604020202020204" pitchFamily="34" charset="0"/>
                        </a:rPr>
                        <a:t>Jan-25</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buNone/>
                      </a:pPr>
                      <a:r>
                        <a:rPr lang="en-US" sz="1000" b="0" i="0" u="none" strike="noStrike" dirty="0">
                          <a:solidFill>
                            <a:srgbClr val="000000"/>
                          </a:solidFill>
                          <a:effectLst/>
                          <a:latin typeface="Arial" panose="020B0604020202020204" pitchFamily="34" charset="0"/>
                        </a:rPr>
                        <a:t>Oct-24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buNone/>
                      </a:pPr>
                      <a:r>
                        <a:rPr lang="en-US" sz="1000" b="0" i="0" u="none" strike="noStrike">
                          <a:solidFill>
                            <a:srgbClr val="000000"/>
                          </a:solidFill>
                          <a:effectLst/>
                          <a:latin typeface="Arial" panose="020B0604020202020204" pitchFamily="34" charset="0"/>
                        </a:rPr>
                        <a:t>2,234,826</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buNone/>
                      </a:pPr>
                      <a:r>
                        <a:rPr lang="en-US" sz="1000" b="0" i="0" u="none" strike="noStrike">
                          <a:solidFill>
                            <a:srgbClr val="000000"/>
                          </a:solidFill>
                          <a:effectLst/>
                          <a:latin typeface="Arial" panose="020B0604020202020204" pitchFamily="34" charset="0"/>
                        </a:rPr>
                        <a:t>267,243,422</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extLst>
                  <a:ext uri="{0D108BD9-81ED-4DB2-BD59-A6C34878D82A}">
                    <a16:rowId xmlns:a16="http://schemas.microsoft.com/office/drawing/2014/main" val="3680090260"/>
                  </a:ext>
                </a:extLst>
              </a:tr>
              <a:tr h="318466">
                <a:tc>
                  <a:txBody>
                    <a:bodyPr/>
                    <a:lstStyle/>
                    <a:p>
                      <a:pPr algn="ctr" rtl="0" fontAlgn="ctr">
                        <a:buNone/>
                      </a:pPr>
                      <a:r>
                        <a:rPr lang="en-US" sz="1000" b="0" i="0" u="none" strike="noStrike">
                          <a:solidFill>
                            <a:srgbClr val="000000"/>
                          </a:solidFill>
                          <a:effectLst/>
                          <a:latin typeface="Arial" panose="020B0604020202020204" pitchFamily="34" charset="0"/>
                        </a:rPr>
                        <a:t>Feb-25</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buNone/>
                      </a:pPr>
                      <a:r>
                        <a:rPr lang="en-US" sz="1000" b="0" i="0" u="none" strike="noStrike" dirty="0">
                          <a:solidFill>
                            <a:srgbClr val="000000"/>
                          </a:solidFill>
                          <a:effectLst/>
                          <a:latin typeface="Arial" panose="020B0604020202020204" pitchFamily="34" charset="0"/>
                        </a:rPr>
                        <a:t>Nov-24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buNone/>
                      </a:pPr>
                      <a:r>
                        <a:rPr lang="en-US" sz="1000" b="0" i="0" u="none" strike="noStrike">
                          <a:solidFill>
                            <a:srgbClr val="000000"/>
                          </a:solidFill>
                          <a:effectLst/>
                          <a:latin typeface="Arial" panose="020B0604020202020204" pitchFamily="34" charset="0"/>
                        </a:rPr>
                        <a:t>2,234,826</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buNone/>
                      </a:pPr>
                      <a:r>
                        <a:rPr lang="en-US" sz="1000" b="0" i="0" u="none" strike="noStrike">
                          <a:solidFill>
                            <a:srgbClr val="000000"/>
                          </a:solidFill>
                          <a:effectLst/>
                          <a:latin typeface="Arial" panose="020B0604020202020204" pitchFamily="34" charset="0"/>
                        </a:rPr>
                        <a:t>259,296,832</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extLst>
                  <a:ext uri="{0D108BD9-81ED-4DB2-BD59-A6C34878D82A}">
                    <a16:rowId xmlns:a16="http://schemas.microsoft.com/office/drawing/2014/main" val="1052568208"/>
                  </a:ext>
                </a:extLst>
              </a:tr>
              <a:tr h="318466">
                <a:tc>
                  <a:txBody>
                    <a:bodyPr/>
                    <a:lstStyle/>
                    <a:p>
                      <a:pPr algn="ctr" rtl="0" fontAlgn="ctr">
                        <a:buNone/>
                      </a:pPr>
                      <a:r>
                        <a:rPr lang="en-US" sz="1000" b="0" i="0" u="none" strike="noStrike">
                          <a:solidFill>
                            <a:srgbClr val="000000"/>
                          </a:solidFill>
                          <a:effectLst/>
                          <a:latin typeface="Arial" panose="020B0604020202020204" pitchFamily="34" charset="0"/>
                        </a:rPr>
                        <a:t>Mar-25</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buNone/>
                      </a:pPr>
                      <a:r>
                        <a:rPr lang="en-US" sz="1000" b="0" i="0" u="none" strike="noStrike" dirty="0">
                          <a:solidFill>
                            <a:srgbClr val="000000"/>
                          </a:solidFill>
                          <a:effectLst/>
                          <a:latin typeface="Arial" panose="020B0604020202020204" pitchFamily="34" charset="0"/>
                        </a:rPr>
                        <a:t>Dec-24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buNone/>
                      </a:pPr>
                      <a:r>
                        <a:rPr lang="en-US" sz="1000" b="0" i="0" u="none" strike="noStrike" dirty="0">
                          <a:solidFill>
                            <a:srgbClr val="000000"/>
                          </a:solidFill>
                          <a:effectLst/>
                          <a:latin typeface="Arial" panose="020B0604020202020204" pitchFamily="34" charset="0"/>
                        </a:rPr>
                        <a:t>2,234,826</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buNone/>
                      </a:pPr>
                      <a:r>
                        <a:rPr lang="en-US" sz="1000" b="0" i="0" u="none" strike="noStrike">
                          <a:solidFill>
                            <a:srgbClr val="000000"/>
                          </a:solidFill>
                          <a:effectLst/>
                          <a:latin typeface="Arial" panose="020B0604020202020204" pitchFamily="34" charset="0"/>
                        </a:rPr>
                        <a:t>271,342,237</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extLst>
                  <a:ext uri="{0D108BD9-81ED-4DB2-BD59-A6C34878D82A}">
                    <a16:rowId xmlns:a16="http://schemas.microsoft.com/office/drawing/2014/main" val="3513327973"/>
                  </a:ext>
                </a:extLst>
              </a:tr>
              <a:tr h="318466">
                <a:tc>
                  <a:txBody>
                    <a:bodyPr/>
                    <a:lstStyle/>
                    <a:p>
                      <a:pPr algn="ctr" rtl="0" fontAlgn="ctr">
                        <a:buNone/>
                      </a:pPr>
                      <a:r>
                        <a:rPr lang="en-US" sz="1000" b="0" i="0" u="none" strike="noStrike">
                          <a:solidFill>
                            <a:srgbClr val="000000"/>
                          </a:solidFill>
                          <a:effectLst/>
                          <a:latin typeface="Arial" panose="020B0604020202020204" pitchFamily="34" charset="0"/>
                        </a:rPr>
                        <a:t>Apr-25</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buNone/>
                      </a:pPr>
                      <a:r>
                        <a:rPr lang="en-US" sz="1000" b="0" i="0" u="none" strike="noStrike" dirty="0">
                          <a:solidFill>
                            <a:srgbClr val="000000"/>
                          </a:solidFill>
                          <a:effectLst/>
                          <a:latin typeface="Arial" panose="020B0604020202020204" pitchFamily="34" charset="0"/>
                        </a:rPr>
                        <a:t>Jan-25</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buNone/>
                      </a:pPr>
                      <a:r>
                        <a:rPr lang="en-US" sz="1000" b="0" i="0" u="none" strike="noStrike" dirty="0">
                          <a:solidFill>
                            <a:srgbClr val="000000"/>
                          </a:solidFill>
                          <a:effectLst/>
                          <a:latin typeface="Arial" panose="020B0604020202020204" pitchFamily="34" charset="0"/>
                        </a:rPr>
                        <a:t>2,234,826</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buNone/>
                      </a:pPr>
                      <a:r>
                        <a:rPr lang="en-US" sz="1000" b="0" i="0" u="none" strike="noStrike">
                          <a:solidFill>
                            <a:srgbClr val="000000"/>
                          </a:solidFill>
                          <a:effectLst/>
                          <a:latin typeface="Arial" panose="020B0604020202020204" pitchFamily="34" charset="0"/>
                        </a:rPr>
                        <a:t>269,652,704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extLst>
                  <a:ext uri="{0D108BD9-81ED-4DB2-BD59-A6C34878D82A}">
                    <a16:rowId xmlns:a16="http://schemas.microsoft.com/office/drawing/2014/main" val="4153084073"/>
                  </a:ext>
                </a:extLst>
              </a:tr>
              <a:tr h="318466">
                <a:tc>
                  <a:txBody>
                    <a:bodyPr/>
                    <a:lstStyle/>
                    <a:p>
                      <a:pPr algn="ctr" rtl="0" fontAlgn="ctr">
                        <a:buNone/>
                      </a:pPr>
                      <a:r>
                        <a:rPr lang="en-US" sz="1000" b="0" i="0" u="none" strike="noStrike">
                          <a:solidFill>
                            <a:srgbClr val="000000"/>
                          </a:solidFill>
                          <a:effectLst/>
                          <a:latin typeface="Arial" panose="020B0604020202020204" pitchFamily="34" charset="0"/>
                        </a:rPr>
                        <a:t>May-25</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buNone/>
                      </a:pPr>
                      <a:r>
                        <a:rPr lang="en-US" sz="1000" b="0" i="0" u="none" strike="noStrike">
                          <a:solidFill>
                            <a:srgbClr val="000000"/>
                          </a:solidFill>
                          <a:effectLst/>
                          <a:latin typeface="Arial" panose="020B0604020202020204" pitchFamily="34" charset="0"/>
                        </a:rPr>
                        <a:t>Feb-25</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buNone/>
                      </a:pPr>
                      <a:r>
                        <a:rPr lang="en-US" sz="1000" b="0" i="0" u="none" strike="noStrike" dirty="0">
                          <a:solidFill>
                            <a:srgbClr val="000000"/>
                          </a:solidFill>
                          <a:effectLst/>
                          <a:latin typeface="Arial" panose="020B0604020202020204" pitchFamily="34" charset="0"/>
                        </a:rPr>
                        <a:t>2,393,201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buNone/>
                      </a:pPr>
                      <a:r>
                        <a:rPr lang="en-US" sz="1000" b="0" i="0" u="none" strike="noStrike">
                          <a:solidFill>
                            <a:srgbClr val="000000"/>
                          </a:solidFill>
                          <a:effectLst/>
                          <a:latin typeface="Arial" panose="020B0604020202020204" pitchFamily="34" charset="0"/>
                        </a:rPr>
                        <a:t>245,496,350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extLst>
                  <a:ext uri="{0D108BD9-81ED-4DB2-BD59-A6C34878D82A}">
                    <a16:rowId xmlns:a16="http://schemas.microsoft.com/office/drawing/2014/main" val="127312673"/>
                  </a:ext>
                </a:extLst>
              </a:tr>
              <a:tr h="318466">
                <a:tc>
                  <a:txBody>
                    <a:bodyPr/>
                    <a:lstStyle/>
                    <a:p>
                      <a:pPr algn="ctr" rtl="0" fontAlgn="ctr">
                        <a:buNone/>
                      </a:pPr>
                      <a:r>
                        <a:rPr lang="en-US" sz="1000" b="0" i="0" u="none" strike="noStrike">
                          <a:solidFill>
                            <a:srgbClr val="000000"/>
                          </a:solidFill>
                          <a:effectLst/>
                          <a:latin typeface="Arial" panose="020B0604020202020204" pitchFamily="34" charset="0"/>
                        </a:rPr>
                        <a:t>Jun-25</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buNone/>
                      </a:pPr>
                      <a:r>
                        <a:rPr lang="en-US" sz="1000" b="0" i="0" u="none" strike="noStrike">
                          <a:solidFill>
                            <a:srgbClr val="000000"/>
                          </a:solidFill>
                          <a:effectLst/>
                          <a:latin typeface="Arial" panose="020B0604020202020204" pitchFamily="34" charset="0"/>
                        </a:rPr>
                        <a:t>Mar-25</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buNone/>
                      </a:pPr>
                      <a:r>
                        <a:rPr lang="en-US" sz="1000" b="0" i="0" u="none" strike="noStrike" dirty="0">
                          <a:solidFill>
                            <a:srgbClr val="000000"/>
                          </a:solidFill>
                          <a:effectLst/>
                          <a:latin typeface="Arial" panose="020B0604020202020204" pitchFamily="34" charset="0"/>
                        </a:rPr>
                        <a:t>2,393,201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buNone/>
                      </a:pPr>
                      <a:r>
                        <a:rPr lang="en-US" sz="1000" b="0" i="0" u="none" strike="noStrike">
                          <a:solidFill>
                            <a:srgbClr val="000000"/>
                          </a:solidFill>
                          <a:effectLst/>
                          <a:latin typeface="Arial" panose="020B0604020202020204" pitchFamily="34" charset="0"/>
                        </a:rPr>
                        <a:t>266,900,167</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extLst>
                  <a:ext uri="{0D108BD9-81ED-4DB2-BD59-A6C34878D82A}">
                    <a16:rowId xmlns:a16="http://schemas.microsoft.com/office/drawing/2014/main" val="648201971"/>
                  </a:ext>
                </a:extLst>
              </a:tr>
              <a:tr h="318466">
                <a:tc>
                  <a:txBody>
                    <a:bodyPr/>
                    <a:lstStyle/>
                    <a:p>
                      <a:pPr algn="ctr" rtl="0" fontAlgn="ctr">
                        <a:buNone/>
                      </a:pPr>
                      <a:r>
                        <a:rPr lang="en-US" sz="1000" b="0" i="0" u="none" strike="noStrike">
                          <a:solidFill>
                            <a:srgbClr val="000000"/>
                          </a:solidFill>
                          <a:effectLst/>
                          <a:latin typeface="Arial" panose="020B0604020202020204" pitchFamily="34" charset="0"/>
                        </a:rPr>
                        <a:t>Jul-25</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buNone/>
                      </a:pPr>
                      <a:r>
                        <a:rPr lang="en-US" sz="1000" b="0" i="0" u="none" strike="noStrike">
                          <a:solidFill>
                            <a:srgbClr val="000000"/>
                          </a:solidFill>
                          <a:effectLst/>
                          <a:latin typeface="Arial" panose="020B0604020202020204" pitchFamily="34" charset="0"/>
                        </a:rPr>
                        <a:t>Apr-25</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buNone/>
                      </a:pPr>
                      <a:r>
                        <a:rPr lang="en-US" sz="1000" b="0" i="0" u="none" strike="noStrike" dirty="0">
                          <a:solidFill>
                            <a:srgbClr val="000000"/>
                          </a:solidFill>
                          <a:effectLst/>
                          <a:latin typeface="Arial" panose="020B0604020202020204" pitchFamily="34" charset="0"/>
                        </a:rPr>
                        <a:t>2,393,201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buNone/>
                      </a:pPr>
                      <a:r>
                        <a:rPr lang="en-US" sz="1000" b="0" i="0" u="none" strike="noStrike">
                          <a:solidFill>
                            <a:srgbClr val="000000"/>
                          </a:solidFill>
                          <a:effectLst/>
                          <a:latin typeface="Arial" panose="020B0604020202020204" pitchFamily="34" charset="0"/>
                        </a:rPr>
                        <a:t>270,472,809</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extLst>
                  <a:ext uri="{0D108BD9-81ED-4DB2-BD59-A6C34878D82A}">
                    <a16:rowId xmlns:a16="http://schemas.microsoft.com/office/drawing/2014/main" val="1632747044"/>
                  </a:ext>
                </a:extLst>
              </a:tr>
              <a:tr h="318466">
                <a:tc>
                  <a:txBody>
                    <a:bodyPr/>
                    <a:lstStyle/>
                    <a:p>
                      <a:pPr algn="ctr" rtl="0" fontAlgn="ctr">
                        <a:buNone/>
                      </a:pPr>
                      <a:r>
                        <a:rPr lang="en-US" sz="1000" b="0" i="0" u="none" strike="noStrike">
                          <a:solidFill>
                            <a:srgbClr val="000000"/>
                          </a:solidFill>
                          <a:effectLst/>
                          <a:latin typeface="Arial" panose="020B0604020202020204" pitchFamily="34" charset="0"/>
                        </a:rPr>
                        <a:t>Aug-25</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buNone/>
                      </a:pPr>
                      <a:r>
                        <a:rPr lang="en-US" sz="1000" b="0" i="0" u="none" strike="noStrike">
                          <a:solidFill>
                            <a:srgbClr val="000000"/>
                          </a:solidFill>
                          <a:effectLst/>
                          <a:latin typeface="Arial" panose="020B0604020202020204" pitchFamily="34" charset="0"/>
                        </a:rPr>
                        <a:t>May-25</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buNone/>
                      </a:pPr>
                      <a:r>
                        <a:rPr lang="en-US" sz="1000" b="0" i="0" u="none" strike="noStrike" dirty="0">
                          <a:solidFill>
                            <a:srgbClr val="000000"/>
                          </a:solidFill>
                          <a:effectLst/>
                          <a:latin typeface="Arial" panose="020B0604020202020204" pitchFamily="34" charset="0"/>
                        </a:rPr>
                        <a:t>2,393,201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buNone/>
                      </a:pPr>
                      <a:r>
                        <a:rPr lang="en-US" sz="1000" b="0" i="0" u="none" strike="noStrike" dirty="0">
                          <a:solidFill>
                            <a:srgbClr val="000000"/>
                          </a:solidFill>
                          <a:effectLst/>
                          <a:latin typeface="Arial" panose="020B0604020202020204" pitchFamily="34" charset="0"/>
                        </a:rPr>
                        <a:t>268,649,078</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extLst>
                  <a:ext uri="{0D108BD9-81ED-4DB2-BD59-A6C34878D82A}">
                    <a16:rowId xmlns:a16="http://schemas.microsoft.com/office/drawing/2014/main" val="2926823464"/>
                  </a:ext>
                </a:extLst>
              </a:tr>
              <a:tr h="318466">
                <a:tc>
                  <a:txBody>
                    <a:bodyPr/>
                    <a:lstStyle/>
                    <a:p>
                      <a:pPr algn="ctr" rtl="0" fontAlgn="ctr">
                        <a:buNone/>
                      </a:pPr>
                      <a:r>
                        <a:rPr lang="en-US" sz="1000" b="0" i="0" u="none" strike="noStrike" dirty="0">
                          <a:solidFill>
                            <a:srgbClr val="000000"/>
                          </a:solidFill>
                          <a:effectLst/>
                          <a:latin typeface="Arial" panose="020B0604020202020204" pitchFamily="34" charset="0"/>
                        </a:rPr>
                        <a:t>Sep-25</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buNone/>
                      </a:pPr>
                      <a:r>
                        <a:rPr lang="en-US" sz="1000" b="0" i="0" u="none" strike="noStrike">
                          <a:solidFill>
                            <a:srgbClr val="000000"/>
                          </a:solidFill>
                          <a:effectLst/>
                          <a:latin typeface="Arial" panose="020B0604020202020204" pitchFamily="34" charset="0"/>
                        </a:rPr>
                        <a:t>Jun-25</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buNone/>
                      </a:pPr>
                      <a:r>
                        <a:rPr lang="en-US" sz="1000" b="0" i="0" u="none" strike="noStrike" dirty="0">
                          <a:solidFill>
                            <a:srgbClr val="000000"/>
                          </a:solidFill>
                          <a:effectLst/>
                          <a:latin typeface="Arial" panose="020B0604020202020204" pitchFamily="34" charset="0"/>
                        </a:rPr>
                        <a:t>2,226,786</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buNone/>
                      </a:pPr>
                      <a:r>
                        <a:rPr lang="en-US" sz="1000" b="0" i="0" u="none" strike="noStrike" dirty="0">
                          <a:solidFill>
                            <a:srgbClr val="000000"/>
                          </a:solidFill>
                          <a:effectLst/>
                          <a:latin typeface="Arial" panose="020B0604020202020204" pitchFamily="34" charset="0"/>
                        </a:rPr>
                        <a:t>266,278,515</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extLst>
                  <a:ext uri="{0D108BD9-81ED-4DB2-BD59-A6C34878D82A}">
                    <a16:rowId xmlns:a16="http://schemas.microsoft.com/office/drawing/2014/main" val="2413346149"/>
                  </a:ext>
                </a:extLst>
              </a:tr>
              <a:tr h="318466">
                <a:tc>
                  <a:txBody>
                    <a:bodyPr/>
                    <a:lstStyle/>
                    <a:p>
                      <a:pPr algn="ctr" rtl="0" fontAlgn="ctr">
                        <a:buNone/>
                      </a:pPr>
                      <a:r>
                        <a:rPr lang="en-US" sz="1000" b="0" i="0" u="none" strike="noStrike" dirty="0">
                          <a:solidFill>
                            <a:srgbClr val="000000"/>
                          </a:solidFill>
                          <a:effectLst/>
                          <a:latin typeface="Arial" panose="020B0604020202020204" pitchFamily="34" charset="0"/>
                        </a:rPr>
                        <a:t>Oct-25</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buNone/>
                      </a:pPr>
                      <a:r>
                        <a:rPr lang="en-US" sz="1000" b="0" i="0" u="none" strike="noStrike" dirty="0">
                          <a:solidFill>
                            <a:srgbClr val="000000"/>
                          </a:solidFill>
                          <a:effectLst/>
                          <a:latin typeface="Arial" panose="020B0604020202020204" pitchFamily="34" charset="0"/>
                        </a:rPr>
                        <a:t>Jul-25</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buNone/>
                      </a:pPr>
                      <a:r>
                        <a:rPr lang="en-US" sz="1000" b="0" i="0" u="none" strike="noStrike" dirty="0">
                          <a:solidFill>
                            <a:srgbClr val="000000"/>
                          </a:solidFill>
                          <a:effectLst/>
                          <a:latin typeface="Arial" panose="020B0604020202020204" pitchFamily="34" charset="0"/>
                        </a:rPr>
                        <a:t>2,226,786</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buNone/>
                      </a:pPr>
                      <a:r>
                        <a:rPr lang="en-US" sz="1000" b="0" i="0" u="none" strike="noStrike" dirty="0">
                          <a:solidFill>
                            <a:srgbClr val="000000"/>
                          </a:solidFill>
                          <a:effectLst/>
                          <a:latin typeface="Arial" panose="020B0604020202020204" pitchFamily="34" charset="0"/>
                        </a:rPr>
                        <a:t>290,092,789</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extLst>
                  <a:ext uri="{0D108BD9-81ED-4DB2-BD59-A6C34878D82A}">
                    <a16:rowId xmlns:a16="http://schemas.microsoft.com/office/drawing/2014/main" val="3430070345"/>
                  </a:ext>
                </a:extLst>
              </a:tr>
              <a:tr h="318466">
                <a:tc>
                  <a:txBody>
                    <a:bodyPr/>
                    <a:lstStyle/>
                    <a:p>
                      <a:pPr algn="ctr" rtl="0" fontAlgn="ctr">
                        <a:buNone/>
                      </a:pPr>
                      <a:r>
                        <a:rPr lang="en-US" sz="1000" b="0" i="0" u="none" strike="noStrike" dirty="0">
                          <a:solidFill>
                            <a:srgbClr val="000000"/>
                          </a:solidFill>
                          <a:effectLst/>
                          <a:latin typeface="Arial" panose="020B0604020202020204" pitchFamily="34" charset="0"/>
                        </a:rPr>
                        <a:t>Nov-25</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buNone/>
                      </a:pPr>
                      <a:r>
                        <a:rPr lang="en-US" sz="1000" b="0" i="0" u="none" strike="noStrike" dirty="0">
                          <a:solidFill>
                            <a:srgbClr val="000000"/>
                          </a:solidFill>
                          <a:effectLst/>
                          <a:latin typeface="Arial" panose="020B0604020202020204" pitchFamily="34" charset="0"/>
                        </a:rPr>
                        <a:t>Aug-25</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buNone/>
                      </a:pPr>
                      <a:r>
                        <a:rPr lang="en-US" sz="1000" b="0" i="0" u="none" strike="noStrike" dirty="0">
                          <a:solidFill>
                            <a:srgbClr val="000000"/>
                          </a:solidFill>
                          <a:effectLst/>
                          <a:latin typeface="Arial" panose="020B0604020202020204" pitchFamily="34" charset="0"/>
                        </a:rPr>
                        <a:t>2,226,786</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buNone/>
                      </a:pPr>
                      <a:r>
                        <a:rPr lang="en-US" sz="1000" b="0" i="0" u="none" strike="noStrike" dirty="0">
                          <a:solidFill>
                            <a:srgbClr val="000000"/>
                          </a:solidFill>
                          <a:effectLst/>
                          <a:latin typeface="Arial" panose="020B0604020202020204" pitchFamily="34" charset="0"/>
                        </a:rPr>
                        <a:t>293,689,057</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extLst>
                  <a:ext uri="{0D108BD9-81ED-4DB2-BD59-A6C34878D82A}">
                    <a16:rowId xmlns:a16="http://schemas.microsoft.com/office/drawing/2014/main" val="3683135460"/>
                  </a:ext>
                </a:extLst>
              </a:tr>
              <a:tr h="318466">
                <a:tc>
                  <a:txBody>
                    <a:bodyPr/>
                    <a:lstStyle/>
                    <a:p>
                      <a:pPr algn="ctr" rtl="0" fontAlgn="ctr">
                        <a:buNone/>
                      </a:pPr>
                      <a:r>
                        <a:rPr lang="en-US" sz="1000" b="0" i="0" u="none" strike="noStrike" dirty="0">
                          <a:solidFill>
                            <a:srgbClr val="000000"/>
                          </a:solidFill>
                          <a:effectLst/>
                          <a:latin typeface="Arial" panose="020B0604020202020204" pitchFamily="34" charset="0"/>
                        </a:rPr>
                        <a:t>Dec-25</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buNone/>
                      </a:pPr>
                      <a:r>
                        <a:rPr lang="en-US" sz="1000" b="0" i="0" u="none" strike="noStrike" dirty="0">
                          <a:solidFill>
                            <a:srgbClr val="000000"/>
                          </a:solidFill>
                          <a:effectLst/>
                          <a:latin typeface="Arial" panose="020B0604020202020204" pitchFamily="34" charset="0"/>
                        </a:rPr>
                        <a:t>Sep-25</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buNone/>
                      </a:pPr>
                      <a:r>
                        <a:rPr lang="en-US" sz="1000" b="0" i="0" u="none" strike="noStrike" dirty="0">
                          <a:solidFill>
                            <a:srgbClr val="000000"/>
                          </a:solidFill>
                          <a:effectLst/>
                          <a:latin typeface="Arial" panose="020B0604020202020204" pitchFamily="34" charset="0"/>
                        </a:rPr>
                        <a:t>2,226,786</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buNone/>
                      </a:pPr>
                      <a:r>
                        <a:rPr lang="en-US" sz="1000" b="0" i="0" u="none" strike="noStrike" dirty="0">
                          <a:solidFill>
                            <a:srgbClr val="000000"/>
                          </a:solidFill>
                          <a:effectLst/>
                          <a:latin typeface="Arial" panose="020B0604020202020204" pitchFamily="34" charset="0"/>
                        </a:rPr>
                        <a:t>300,611,656</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extLst>
                  <a:ext uri="{0D108BD9-81ED-4DB2-BD59-A6C34878D82A}">
                    <a16:rowId xmlns:a16="http://schemas.microsoft.com/office/drawing/2014/main" val="3340061880"/>
                  </a:ext>
                </a:extLst>
              </a:tr>
            </a:tbl>
          </a:graphicData>
        </a:graphic>
      </p:graphicFrame>
    </p:spTree>
    <p:extLst>
      <p:ext uri="{BB962C8B-B14F-4D97-AF65-F5344CB8AC3E}">
        <p14:creationId xmlns:p14="http://schemas.microsoft.com/office/powerpoint/2010/main" val="336770764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p:spPr>
        <p:txBody>
          <a:bodyPr/>
          <a:lstStyle/>
          <a:p>
            <a:r>
              <a:rPr lang="en-US" sz="2000" dirty="0"/>
              <a:t>8.2(2)(c)(</a:t>
            </a:r>
            <a:r>
              <a:rPr lang="en-US" sz="2000" dirty="0" err="1"/>
              <a:t>i</a:t>
            </a:r>
            <a:r>
              <a:rPr lang="en-US" sz="2000" dirty="0"/>
              <a:t>) Track number of price changes</a:t>
            </a:r>
            <a:endParaRPr lang="en-US" sz="2000" b="1" dirty="0">
              <a:solidFill>
                <a:schemeClr val="accent1"/>
              </a:solidFill>
            </a:endParaRPr>
          </a:p>
        </p:txBody>
      </p:sp>
      <p:sp>
        <p:nvSpPr>
          <p:cNvPr id="3"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2</a:t>
            </a:fld>
            <a:endParaRPr lang="en-US"/>
          </a:p>
        </p:txBody>
      </p:sp>
      <p:graphicFrame>
        <p:nvGraphicFramePr>
          <p:cNvPr id="7" name="Table 6">
            <a:extLst>
              <a:ext uri="{FF2B5EF4-FFF2-40B4-BE49-F238E27FC236}">
                <a16:creationId xmlns:a16="http://schemas.microsoft.com/office/drawing/2014/main" id="{F5988ABF-3166-709B-11EE-0F45766CBED0}"/>
              </a:ext>
            </a:extLst>
          </p:cNvPr>
          <p:cNvGraphicFramePr>
            <a:graphicFrameLocks noGrp="1"/>
          </p:cNvGraphicFramePr>
          <p:nvPr>
            <p:extLst>
              <p:ext uri="{D42A27DB-BD31-4B8C-83A1-F6EECF244321}">
                <p14:modId xmlns:p14="http://schemas.microsoft.com/office/powerpoint/2010/main" val="790784108"/>
              </p:ext>
            </p:extLst>
          </p:nvPr>
        </p:nvGraphicFramePr>
        <p:xfrm>
          <a:off x="263670" y="990600"/>
          <a:ext cx="8763005" cy="1401942"/>
        </p:xfrm>
        <a:graphic>
          <a:graphicData uri="http://schemas.openxmlformats.org/drawingml/2006/table">
            <a:tbl>
              <a:tblPr/>
              <a:tblGrid>
                <a:gridCol w="930585">
                  <a:extLst>
                    <a:ext uri="{9D8B030D-6E8A-4147-A177-3AD203B41FA5}">
                      <a16:colId xmlns:a16="http://schemas.microsoft.com/office/drawing/2014/main" val="939474116"/>
                    </a:ext>
                  </a:extLst>
                </a:gridCol>
                <a:gridCol w="542841">
                  <a:extLst>
                    <a:ext uri="{9D8B030D-6E8A-4147-A177-3AD203B41FA5}">
                      <a16:colId xmlns:a16="http://schemas.microsoft.com/office/drawing/2014/main" val="1534387841"/>
                    </a:ext>
                  </a:extLst>
                </a:gridCol>
                <a:gridCol w="357804">
                  <a:extLst>
                    <a:ext uri="{9D8B030D-6E8A-4147-A177-3AD203B41FA5}">
                      <a16:colId xmlns:a16="http://schemas.microsoft.com/office/drawing/2014/main" val="556066380"/>
                    </a:ext>
                  </a:extLst>
                </a:gridCol>
                <a:gridCol w="610410">
                  <a:extLst>
                    <a:ext uri="{9D8B030D-6E8A-4147-A177-3AD203B41FA5}">
                      <a16:colId xmlns:a16="http://schemas.microsoft.com/office/drawing/2014/main" val="2870672396"/>
                    </a:ext>
                  </a:extLst>
                </a:gridCol>
                <a:gridCol w="610410">
                  <a:extLst>
                    <a:ext uri="{9D8B030D-6E8A-4147-A177-3AD203B41FA5}">
                      <a16:colId xmlns:a16="http://schemas.microsoft.com/office/drawing/2014/main" val="981299280"/>
                    </a:ext>
                  </a:extLst>
                </a:gridCol>
                <a:gridCol w="610410">
                  <a:extLst>
                    <a:ext uri="{9D8B030D-6E8A-4147-A177-3AD203B41FA5}">
                      <a16:colId xmlns:a16="http://schemas.microsoft.com/office/drawing/2014/main" val="796861693"/>
                    </a:ext>
                  </a:extLst>
                </a:gridCol>
                <a:gridCol w="610410">
                  <a:extLst>
                    <a:ext uri="{9D8B030D-6E8A-4147-A177-3AD203B41FA5}">
                      <a16:colId xmlns:a16="http://schemas.microsoft.com/office/drawing/2014/main" val="2557681066"/>
                    </a:ext>
                  </a:extLst>
                </a:gridCol>
                <a:gridCol w="610410">
                  <a:extLst>
                    <a:ext uri="{9D8B030D-6E8A-4147-A177-3AD203B41FA5}">
                      <a16:colId xmlns:a16="http://schemas.microsoft.com/office/drawing/2014/main" val="3823863561"/>
                    </a:ext>
                  </a:extLst>
                </a:gridCol>
                <a:gridCol w="610410">
                  <a:extLst>
                    <a:ext uri="{9D8B030D-6E8A-4147-A177-3AD203B41FA5}">
                      <a16:colId xmlns:a16="http://schemas.microsoft.com/office/drawing/2014/main" val="1052816215"/>
                    </a:ext>
                  </a:extLst>
                </a:gridCol>
                <a:gridCol w="610410">
                  <a:extLst>
                    <a:ext uri="{9D8B030D-6E8A-4147-A177-3AD203B41FA5}">
                      <a16:colId xmlns:a16="http://schemas.microsoft.com/office/drawing/2014/main" val="1622849720"/>
                    </a:ext>
                  </a:extLst>
                </a:gridCol>
                <a:gridCol w="610410">
                  <a:extLst>
                    <a:ext uri="{9D8B030D-6E8A-4147-A177-3AD203B41FA5}">
                      <a16:colId xmlns:a16="http://schemas.microsoft.com/office/drawing/2014/main" val="2447569119"/>
                    </a:ext>
                  </a:extLst>
                </a:gridCol>
                <a:gridCol w="610410">
                  <a:extLst>
                    <a:ext uri="{9D8B030D-6E8A-4147-A177-3AD203B41FA5}">
                      <a16:colId xmlns:a16="http://schemas.microsoft.com/office/drawing/2014/main" val="1120580298"/>
                    </a:ext>
                  </a:extLst>
                </a:gridCol>
                <a:gridCol w="631464">
                  <a:extLst>
                    <a:ext uri="{9D8B030D-6E8A-4147-A177-3AD203B41FA5}">
                      <a16:colId xmlns:a16="http://schemas.microsoft.com/office/drawing/2014/main" val="2662912183"/>
                    </a:ext>
                  </a:extLst>
                </a:gridCol>
                <a:gridCol w="806621">
                  <a:extLst>
                    <a:ext uri="{9D8B030D-6E8A-4147-A177-3AD203B41FA5}">
                      <a16:colId xmlns:a16="http://schemas.microsoft.com/office/drawing/2014/main" val="1258883916"/>
                    </a:ext>
                  </a:extLst>
                </a:gridCol>
              </a:tblGrid>
              <a:tr h="171952">
                <a:tc gridSpan="14">
                  <a:txBody>
                    <a:bodyPr/>
                    <a:lstStyle/>
                    <a:p>
                      <a:pPr algn="l" rtl="0" fontAlgn="ctr">
                        <a:buNone/>
                      </a:pPr>
                      <a:r>
                        <a:rPr lang="en-US" sz="1000" b="1" i="0" u="none" strike="noStrike" dirty="0">
                          <a:solidFill>
                            <a:srgbClr val="FFFFFF"/>
                          </a:solidFill>
                          <a:effectLst/>
                          <a:latin typeface="Arial" panose="020B0604020202020204" pitchFamily="34" charset="0"/>
                        </a:rPr>
                        <a:t>Reporting Period: 2025 Q4</a:t>
                      </a:r>
                    </a:p>
                  </a:txBody>
                  <a:tcPr marL="8802" marR="8802" marT="880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AEC7"/>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2247200860"/>
                  </a:ext>
                </a:extLst>
              </a:tr>
              <a:tr h="171952">
                <a:tc rowSpan="2">
                  <a:txBody>
                    <a:bodyPr/>
                    <a:lstStyle/>
                    <a:p>
                      <a:pPr algn="ctr" rtl="0" fontAlgn="ctr">
                        <a:buNone/>
                      </a:pPr>
                      <a:r>
                        <a:rPr lang="en-US" sz="1000" b="1" i="0" u="none" strike="noStrike" dirty="0">
                          <a:solidFill>
                            <a:srgbClr val="FFFFFF"/>
                          </a:solidFill>
                          <a:effectLst/>
                          <a:latin typeface="Arial" panose="020B0604020202020204" pitchFamily="34" charset="0"/>
                        </a:rPr>
                        <a:t>Operating Day</a:t>
                      </a:r>
                    </a:p>
                  </a:txBody>
                  <a:tcPr marL="8802" marR="8802" marT="880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AEC7"/>
                    </a:solidFill>
                  </a:tcPr>
                </a:tc>
                <a:tc gridSpan="6">
                  <a:txBody>
                    <a:bodyPr/>
                    <a:lstStyle/>
                    <a:p>
                      <a:pPr algn="ctr" rtl="0" fontAlgn="ctr">
                        <a:buNone/>
                      </a:pPr>
                      <a:r>
                        <a:rPr lang="en-US" sz="1000" b="1" i="0" u="none" strike="noStrike">
                          <a:solidFill>
                            <a:srgbClr val="000000"/>
                          </a:solidFill>
                          <a:effectLst/>
                          <a:latin typeface="Arial" panose="020B0604020202020204" pitchFamily="34" charset="0"/>
                        </a:rPr>
                        <a:t># of Corrected Prices</a:t>
                      </a:r>
                    </a:p>
                  </a:txBody>
                  <a:tcPr marL="8802" marR="8802" marT="880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6">
                  <a:txBody>
                    <a:bodyPr/>
                    <a:lstStyle/>
                    <a:p>
                      <a:pPr algn="ctr" rtl="0" fontAlgn="ctr">
                        <a:buNone/>
                      </a:pPr>
                      <a:r>
                        <a:rPr lang="en-US" sz="1000" b="1" i="0" u="none" strike="noStrike">
                          <a:solidFill>
                            <a:srgbClr val="000000"/>
                          </a:solidFill>
                          <a:effectLst/>
                          <a:latin typeface="Arial" panose="020B0604020202020204" pitchFamily="34" charset="0"/>
                        </a:rPr>
                        <a:t># of Intervals Affected</a:t>
                      </a:r>
                    </a:p>
                  </a:txBody>
                  <a:tcPr marL="8802" marR="8802" marT="880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rowSpan="2">
                  <a:txBody>
                    <a:bodyPr/>
                    <a:lstStyle/>
                    <a:p>
                      <a:pPr algn="ctr" rtl="0" fontAlgn="ctr">
                        <a:buNone/>
                      </a:pPr>
                      <a:r>
                        <a:rPr lang="en-US" sz="800" b="1" i="0" u="none" strike="noStrike" dirty="0">
                          <a:solidFill>
                            <a:srgbClr val="000000"/>
                          </a:solidFill>
                          <a:effectLst/>
                          <a:latin typeface="Arial" panose="020B0604020202020204" pitchFamily="34" charset="0"/>
                        </a:rPr>
                        <a:t>Market Notice</a:t>
                      </a:r>
                    </a:p>
                  </a:txBody>
                  <a:tcPr marL="8802" marR="8802" marT="880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extLst>
                  <a:ext uri="{0D108BD9-81ED-4DB2-BD59-A6C34878D82A}">
                    <a16:rowId xmlns:a16="http://schemas.microsoft.com/office/drawing/2014/main" val="1863890653"/>
                  </a:ext>
                </a:extLst>
              </a:tr>
              <a:tr h="253316">
                <a:tc vMerge="1">
                  <a:txBody>
                    <a:bodyPr/>
                    <a:lstStyle/>
                    <a:p>
                      <a:endParaRPr lang="en-US"/>
                    </a:p>
                  </a:txBody>
                  <a:tcPr/>
                </a:tc>
                <a:tc>
                  <a:txBody>
                    <a:bodyPr/>
                    <a:lstStyle/>
                    <a:p>
                      <a:pPr algn="ctr" rtl="0" fontAlgn="ctr">
                        <a:buNone/>
                      </a:pPr>
                      <a:r>
                        <a:rPr lang="en-US" sz="800" b="1" i="0" u="none" strike="noStrike" dirty="0">
                          <a:solidFill>
                            <a:srgbClr val="000000"/>
                          </a:solidFill>
                          <a:effectLst/>
                          <a:latin typeface="Arial" panose="020B0604020202020204" pitchFamily="34" charset="0"/>
                        </a:rPr>
                        <a:t>DASPP </a:t>
                      </a:r>
                    </a:p>
                  </a:txBody>
                  <a:tcPr marL="8802" marR="8802" marT="880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DE1E3"/>
                    </a:solidFill>
                  </a:tcPr>
                </a:tc>
                <a:tc>
                  <a:txBody>
                    <a:bodyPr/>
                    <a:lstStyle/>
                    <a:p>
                      <a:pPr algn="ctr" rtl="0" fontAlgn="ctr">
                        <a:buNone/>
                      </a:pPr>
                      <a:r>
                        <a:rPr lang="en-US" sz="800" b="1" i="0" u="none" strike="noStrike">
                          <a:solidFill>
                            <a:srgbClr val="000000"/>
                          </a:solidFill>
                          <a:effectLst/>
                          <a:latin typeface="Arial" panose="020B0604020202020204" pitchFamily="34" charset="0"/>
                        </a:rPr>
                        <a:t>MCPC</a:t>
                      </a:r>
                    </a:p>
                  </a:txBody>
                  <a:tcPr marL="8802" marR="8802" marT="880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DE1E3"/>
                    </a:solidFill>
                  </a:tcPr>
                </a:tc>
                <a:tc>
                  <a:txBody>
                    <a:bodyPr/>
                    <a:lstStyle/>
                    <a:p>
                      <a:pPr algn="ctr" rtl="0" fontAlgn="ctr">
                        <a:buNone/>
                      </a:pPr>
                      <a:r>
                        <a:rPr lang="en-US" sz="800" b="1" i="0" u="none" strike="noStrike" dirty="0">
                          <a:solidFill>
                            <a:srgbClr val="000000"/>
                          </a:solidFill>
                          <a:effectLst/>
                          <a:latin typeface="Arial" panose="020B0604020202020204" pitchFamily="34" charset="0"/>
                        </a:rPr>
                        <a:t>RTSPP</a:t>
                      </a:r>
                    </a:p>
                  </a:txBody>
                  <a:tcPr marL="8802" marR="8802" marT="880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DE1E3"/>
                    </a:solidFill>
                  </a:tcPr>
                </a:tc>
                <a:tc>
                  <a:txBody>
                    <a:bodyPr/>
                    <a:lstStyle/>
                    <a:p>
                      <a:pPr algn="ctr" rtl="0" fontAlgn="ctr">
                        <a:buNone/>
                      </a:pPr>
                      <a:r>
                        <a:rPr lang="en-US" sz="800" b="1" i="0" u="none" strike="noStrike">
                          <a:solidFill>
                            <a:srgbClr val="000000"/>
                          </a:solidFill>
                          <a:effectLst/>
                          <a:latin typeface="Arial" panose="020B0604020202020204" pitchFamily="34" charset="0"/>
                        </a:rPr>
                        <a:t>RTRMPR</a:t>
                      </a:r>
                    </a:p>
                  </a:txBody>
                  <a:tcPr marL="8802" marR="8802" marT="880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DE1E3"/>
                    </a:solidFill>
                  </a:tcPr>
                </a:tc>
                <a:tc>
                  <a:txBody>
                    <a:bodyPr/>
                    <a:lstStyle/>
                    <a:p>
                      <a:pPr algn="ctr" rtl="0" fontAlgn="ctr">
                        <a:buNone/>
                      </a:pPr>
                      <a:r>
                        <a:rPr lang="en-US" sz="800" b="1" i="0" u="none" strike="noStrike" dirty="0">
                          <a:solidFill>
                            <a:srgbClr val="000000"/>
                          </a:solidFill>
                          <a:effectLst/>
                          <a:latin typeface="Arial" panose="020B0604020202020204" pitchFamily="34" charset="0"/>
                        </a:rPr>
                        <a:t>ORDC Adders</a:t>
                      </a:r>
                    </a:p>
                  </a:txBody>
                  <a:tcPr marL="8802" marR="8802" marT="880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DE1E3"/>
                    </a:solidFill>
                  </a:tcPr>
                </a:tc>
                <a:tc>
                  <a:txBody>
                    <a:bodyPr/>
                    <a:lstStyle/>
                    <a:p>
                      <a:pPr algn="ctr" rtl="0" fontAlgn="ctr">
                        <a:buNone/>
                      </a:pPr>
                      <a:r>
                        <a:rPr lang="en-US" sz="800" b="1" i="0" u="none" strike="noStrike" dirty="0">
                          <a:solidFill>
                            <a:srgbClr val="000000"/>
                          </a:solidFill>
                          <a:effectLst/>
                          <a:latin typeface="Arial" panose="020B0604020202020204" pitchFamily="34" charset="0"/>
                        </a:rPr>
                        <a:t>RTESOGPR</a:t>
                      </a:r>
                    </a:p>
                  </a:txBody>
                  <a:tcPr marL="8802" marR="8802" marT="880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DE1E3"/>
                    </a:solidFill>
                  </a:tcPr>
                </a:tc>
                <a:tc>
                  <a:txBody>
                    <a:bodyPr/>
                    <a:lstStyle/>
                    <a:p>
                      <a:pPr algn="ctr" rtl="0" fontAlgn="ctr">
                        <a:buNone/>
                      </a:pPr>
                      <a:r>
                        <a:rPr lang="en-US" sz="800" b="1" i="0" u="none" strike="noStrike" dirty="0">
                          <a:solidFill>
                            <a:srgbClr val="000000"/>
                          </a:solidFill>
                          <a:effectLst/>
                          <a:latin typeface="Arial" panose="020B0604020202020204" pitchFamily="34" charset="0"/>
                        </a:rPr>
                        <a:t>DASPP </a:t>
                      </a:r>
                    </a:p>
                  </a:txBody>
                  <a:tcPr marL="8802" marR="8802" marT="880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DE1E3"/>
                    </a:solidFill>
                  </a:tcPr>
                </a:tc>
                <a:tc>
                  <a:txBody>
                    <a:bodyPr/>
                    <a:lstStyle/>
                    <a:p>
                      <a:pPr algn="ctr" rtl="0" fontAlgn="ctr">
                        <a:buNone/>
                      </a:pPr>
                      <a:r>
                        <a:rPr lang="en-US" sz="800" b="1" i="0" u="none" strike="noStrike" dirty="0">
                          <a:solidFill>
                            <a:srgbClr val="000000"/>
                          </a:solidFill>
                          <a:effectLst/>
                          <a:latin typeface="Arial" panose="020B0604020202020204" pitchFamily="34" charset="0"/>
                        </a:rPr>
                        <a:t>MCPC</a:t>
                      </a:r>
                    </a:p>
                  </a:txBody>
                  <a:tcPr marL="8802" marR="8802" marT="880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DE1E3"/>
                    </a:solidFill>
                  </a:tcPr>
                </a:tc>
                <a:tc>
                  <a:txBody>
                    <a:bodyPr/>
                    <a:lstStyle/>
                    <a:p>
                      <a:pPr algn="ctr" rtl="0" fontAlgn="ctr">
                        <a:buNone/>
                      </a:pPr>
                      <a:r>
                        <a:rPr lang="en-US" sz="800" b="1" i="0" u="none" strike="noStrike" dirty="0">
                          <a:solidFill>
                            <a:srgbClr val="000000"/>
                          </a:solidFill>
                          <a:effectLst/>
                          <a:latin typeface="Arial" panose="020B0604020202020204" pitchFamily="34" charset="0"/>
                        </a:rPr>
                        <a:t>RTSPP</a:t>
                      </a:r>
                    </a:p>
                  </a:txBody>
                  <a:tcPr marL="8802" marR="8802" marT="880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DE1E3"/>
                    </a:solidFill>
                  </a:tcPr>
                </a:tc>
                <a:tc>
                  <a:txBody>
                    <a:bodyPr/>
                    <a:lstStyle/>
                    <a:p>
                      <a:pPr algn="ctr" rtl="0" fontAlgn="ctr">
                        <a:buNone/>
                      </a:pPr>
                      <a:r>
                        <a:rPr lang="en-US" sz="800" b="1" i="0" u="none" strike="noStrike" dirty="0">
                          <a:solidFill>
                            <a:srgbClr val="000000"/>
                          </a:solidFill>
                          <a:effectLst/>
                          <a:latin typeface="Arial" panose="020B0604020202020204" pitchFamily="34" charset="0"/>
                        </a:rPr>
                        <a:t>RTRMPR</a:t>
                      </a:r>
                    </a:p>
                  </a:txBody>
                  <a:tcPr marL="8802" marR="8802" marT="880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DE1E3"/>
                    </a:solidFill>
                  </a:tcPr>
                </a:tc>
                <a:tc>
                  <a:txBody>
                    <a:bodyPr/>
                    <a:lstStyle/>
                    <a:p>
                      <a:pPr algn="ctr" rtl="0" fontAlgn="ctr">
                        <a:buNone/>
                      </a:pPr>
                      <a:r>
                        <a:rPr lang="en-US" sz="800" b="1" i="0" u="none" strike="noStrike">
                          <a:solidFill>
                            <a:srgbClr val="000000"/>
                          </a:solidFill>
                          <a:effectLst/>
                          <a:latin typeface="Arial" panose="020B0604020202020204" pitchFamily="34" charset="0"/>
                        </a:rPr>
                        <a:t>ORDC Adders</a:t>
                      </a:r>
                    </a:p>
                  </a:txBody>
                  <a:tcPr marL="8802" marR="8802" marT="880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DE1E3"/>
                    </a:solidFill>
                  </a:tcPr>
                </a:tc>
                <a:tc>
                  <a:txBody>
                    <a:bodyPr/>
                    <a:lstStyle/>
                    <a:p>
                      <a:pPr algn="ctr" rtl="0" fontAlgn="ctr">
                        <a:buNone/>
                      </a:pPr>
                      <a:r>
                        <a:rPr lang="en-US" sz="800" b="1" i="0" u="none" strike="noStrike" dirty="0">
                          <a:solidFill>
                            <a:srgbClr val="000000"/>
                          </a:solidFill>
                          <a:effectLst/>
                          <a:latin typeface="Arial" panose="020B0604020202020204" pitchFamily="34" charset="0"/>
                        </a:rPr>
                        <a:t>RTESOGPR</a:t>
                      </a:r>
                    </a:p>
                  </a:txBody>
                  <a:tcPr marL="8802" marR="8802" marT="880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DE1E3"/>
                    </a:solidFill>
                  </a:tcPr>
                </a:tc>
                <a:tc vMerge="1">
                  <a:txBody>
                    <a:bodyPr/>
                    <a:lstStyle/>
                    <a:p>
                      <a:endParaRPr lang="en-US"/>
                    </a:p>
                  </a:txBody>
                  <a:tcPr/>
                </a:tc>
                <a:extLst>
                  <a:ext uri="{0D108BD9-81ED-4DB2-BD59-A6C34878D82A}">
                    <a16:rowId xmlns:a16="http://schemas.microsoft.com/office/drawing/2014/main" val="3338849820"/>
                  </a:ext>
                </a:extLst>
              </a:tr>
              <a:tr h="402361">
                <a:tc>
                  <a:txBody>
                    <a:bodyPr/>
                    <a:lstStyle/>
                    <a:p>
                      <a:pPr algn="ctr" rtl="0" fontAlgn="b">
                        <a:buNone/>
                      </a:pPr>
                      <a:r>
                        <a:rPr lang="en-US" sz="900" b="1" i="0" u="none" strike="noStrike" dirty="0">
                          <a:solidFill>
                            <a:srgbClr val="FFFFFF"/>
                          </a:solidFill>
                          <a:effectLst/>
                          <a:latin typeface="Arial" panose="020B0604020202020204" pitchFamily="34" charset="0"/>
                        </a:rPr>
                        <a:t>06/27/2025</a:t>
                      </a:r>
                    </a:p>
                  </a:txBody>
                  <a:tcPr marL="8802" marR="8802" marT="880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AEC7"/>
                    </a:solidFill>
                  </a:tcPr>
                </a:tc>
                <a:tc>
                  <a:txBody>
                    <a:bodyPr/>
                    <a:lstStyle/>
                    <a:p>
                      <a:pPr algn="ctr" rtl="0" fontAlgn="ctr">
                        <a:buNone/>
                      </a:pPr>
                      <a:r>
                        <a:rPr lang="en-US" sz="900" b="0" i="0" u="none" strike="noStrike" dirty="0">
                          <a:solidFill>
                            <a:srgbClr val="000000"/>
                          </a:solidFill>
                          <a:effectLst/>
                          <a:latin typeface="Arial" panose="020B0604020202020204" pitchFamily="34" charset="0"/>
                        </a:rPr>
                        <a:t>18607</a:t>
                      </a:r>
                    </a:p>
                  </a:txBody>
                  <a:tcPr marL="8802" marR="8802" marT="880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buNone/>
                      </a:pPr>
                      <a:r>
                        <a:rPr lang="en-US" sz="900" b="0" i="0" u="none" strike="noStrike" dirty="0">
                          <a:solidFill>
                            <a:srgbClr val="000000"/>
                          </a:solidFill>
                          <a:effectLst/>
                          <a:latin typeface="Arial" panose="020B0604020202020204" pitchFamily="34" charset="0"/>
                        </a:rPr>
                        <a:t>22</a:t>
                      </a:r>
                    </a:p>
                  </a:txBody>
                  <a:tcPr marL="8802" marR="8802" marT="880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buNone/>
                      </a:pPr>
                      <a:r>
                        <a:rPr lang="en-US" sz="900" b="0" i="0" u="none" strike="noStrike" dirty="0">
                          <a:solidFill>
                            <a:srgbClr val="000000"/>
                          </a:solidFill>
                          <a:effectLst/>
                          <a:latin typeface="Arial" panose="020B0604020202020204" pitchFamily="34" charset="0"/>
                        </a:rPr>
                        <a:t>-</a:t>
                      </a:r>
                    </a:p>
                  </a:txBody>
                  <a:tcPr marL="8802" marR="8802" marT="880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buNone/>
                      </a:pPr>
                      <a:r>
                        <a:rPr lang="en-US" sz="900" b="0" i="0" u="none" strike="noStrike" dirty="0">
                          <a:solidFill>
                            <a:srgbClr val="000000"/>
                          </a:solidFill>
                          <a:effectLst/>
                          <a:latin typeface="Arial" panose="020B0604020202020204" pitchFamily="34" charset="0"/>
                        </a:rPr>
                        <a:t>-</a:t>
                      </a:r>
                    </a:p>
                  </a:txBody>
                  <a:tcPr marL="8802" marR="8802" marT="880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buNone/>
                      </a:pPr>
                      <a:r>
                        <a:rPr lang="en-US" sz="900" b="0" i="0" u="none" strike="noStrike" dirty="0">
                          <a:solidFill>
                            <a:srgbClr val="000000"/>
                          </a:solidFill>
                          <a:effectLst/>
                          <a:latin typeface="Arial" panose="020B0604020202020204" pitchFamily="34" charset="0"/>
                        </a:rPr>
                        <a:t>-</a:t>
                      </a:r>
                    </a:p>
                  </a:txBody>
                  <a:tcPr marL="8802" marR="8802" marT="880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buNone/>
                      </a:pPr>
                      <a:r>
                        <a:rPr lang="en-US" sz="900" b="0" i="0" u="none" strike="noStrike" dirty="0">
                          <a:solidFill>
                            <a:srgbClr val="000000"/>
                          </a:solidFill>
                          <a:effectLst/>
                          <a:latin typeface="Arial" panose="020B0604020202020204" pitchFamily="34" charset="0"/>
                        </a:rPr>
                        <a:t>-</a:t>
                      </a:r>
                    </a:p>
                  </a:txBody>
                  <a:tcPr marL="8802" marR="8802" marT="880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buNone/>
                      </a:pPr>
                      <a:r>
                        <a:rPr lang="en-US" sz="900" b="0" i="0" u="none" strike="noStrike" dirty="0">
                          <a:solidFill>
                            <a:srgbClr val="000000"/>
                          </a:solidFill>
                          <a:effectLst/>
                          <a:latin typeface="Arial" panose="020B0604020202020204" pitchFamily="34" charset="0"/>
                        </a:rPr>
                        <a:t>24</a:t>
                      </a:r>
                    </a:p>
                  </a:txBody>
                  <a:tcPr marL="8802" marR="8802" marT="880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buNone/>
                      </a:pPr>
                      <a:r>
                        <a:rPr lang="en-US" sz="900" b="0" i="0" u="none" strike="noStrike" dirty="0">
                          <a:solidFill>
                            <a:srgbClr val="000000"/>
                          </a:solidFill>
                          <a:effectLst/>
                          <a:latin typeface="Arial" panose="020B0604020202020204" pitchFamily="34" charset="0"/>
                        </a:rPr>
                        <a:t>10</a:t>
                      </a:r>
                    </a:p>
                  </a:txBody>
                  <a:tcPr marL="8802" marR="8802" marT="880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sz="900" b="0" i="0" u="none" strike="noStrike" kern="1200" dirty="0">
                          <a:solidFill>
                            <a:srgbClr val="000000"/>
                          </a:solidFill>
                          <a:effectLst/>
                          <a:latin typeface="Arial" panose="020B0604020202020204" pitchFamily="34" charset="0"/>
                          <a:ea typeface="+mn-ea"/>
                          <a:cs typeface="+mn-cs"/>
                        </a:rPr>
                        <a:t>-</a:t>
                      </a:r>
                      <a:endParaRPr lang="en-US" sz="900" b="0" i="0" u="none" strike="noStrike" dirty="0">
                        <a:solidFill>
                          <a:srgbClr val="000000"/>
                        </a:solidFill>
                        <a:effectLst/>
                        <a:latin typeface="Arial" panose="020B0604020202020204" pitchFamily="34" charset="0"/>
                      </a:endParaRPr>
                    </a:p>
                  </a:txBody>
                  <a:tcPr marL="8802" marR="8802" marT="880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buNone/>
                      </a:pPr>
                      <a:r>
                        <a:rPr lang="en-US" sz="900" b="0" i="0" u="none" strike="noStrike" dirty="0">
                          <a:solidFill>
                            <a:srgbClr val="000000"/>
                          </a:solidFill>
                          <a:effectLst/>
                          <a:latin typeface="Arial" panose="020B0604020202020204" pitchFamily="34" charset="0"/>
                        </a:rPr>
                        <a:t>-</a:t>
                      </a:r>
                    </a:p>
                  </a:txBody>
                  <a:tcPr marL="8802" marR="8802" marT="880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buNone/>
                      </a:pPr>
                      <a:r>
                        <a:rPr lang="en-US" sz="900" b="0" i="0" u="none" strike="noStrike" dirty="0">
                          <a:solidFill>
                            <a:srgbClr val="000000"/>
                          </a:solidFill>
                          <a:effectLst/>
                          <a:latin typeface="Arial" panose="020B0604020202020204" pitchFamily="34" charset="0"/>
                        </a:rPr>
                        <a:t>-</a:t>
                      </a:r>
                    </a:p>
                  </a:txBody>
                  <a:tcPr marL="8802" marR="8802" marT="880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buNone/>
                      </a:pPr>
                      <a:r>
                        <a:rPr lang="en-US" sz="900" b="0" i="0" u="none" strike="noStrike" dirty="0">
                          <a:solidFill>
                            <a:srgbClr val="000000"/>
                          </a:solidFill>
                          <a:effectLst/>
                          <a:latin typeface="Arial" panose="020B0604020202020204" pitchFamily="34" charset="0"/>
                        </a:rPr>
                        <a:t>-</a:t>
                      </a:r>
                    </a:p>
                  </a:txBody>
                  <a:tcPr marL="8802" marR="8802" marT="880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fontAlgn="b">
                        <a:buNone/>
                      </a:pPr>
                      <a:r>
                        <a:rPr lang="en-US" sz="900" b="0" i="0" u="sng" strike="noStrike" dirty="0">
                          <a:solidFill>
                            <a:srgbClr val="467886"/>
                          </a:solidFill>
                          <a:effectLst/>
                          <a:latin typeface="+mn-lt"/>
                          <a:hlinkClick r:id="rId3"/>
                        </a:rPr>
                        <a:t>M-B092525-02</a:t>
                      </a:r>
                      <a:endParaRPr lang="en-US" sz="900" b="0" i="0" u="sng" strike="noStrike" dirty="0">
                        <a:solidFill>
                          <a:srgbClr val="467886"/>
                        </a:solidFill>
                        <a:effectLst/>
                        <a:latin typeface="+mn-lt"/>
                      </a:endParaRPr>
                    </a:p>
                  </a:txBody>
                  <a:tcPr marL="9525" marR="9525" marT="9525" marB="0" anchor="ctr">
                    <a:lnL w="12700" cap="flat" cmpd="sng" algn="ctr">
                      <a:solidFill>
                        <a:srgbClr val="FFFFFF"/>
                      </a:solidFill>
                      <a:prstDash val="solid"/>
                      <a:round/>
                      <a:headEnd type="none" w="med" len="med"/>
                      <a:tailEnd type="none" w="med" len="med"/>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extLst>
                  <a:ext uri="{0D108BD9-81ED-4DB2-BD59-A6C34878D82A}">
                    <a16:rowId xmlns:a16="http://schemas.microsoft.com/office/drawing/2014/main" val="3101906331"/>
                  </a:ext>
                </a:extLst>
              </a:tr>
              <a:tr h="402361">
                <a:tc>
                  <a:txBody>
                    <a:bodyPr/>
                    <a:lstStyle/>
                    <a:p>
                      <a:pPr algn="ctr" rtl="0" fontAlgn="b">
                        <a:buNone/>
                      </a:pPr>
                      <a:r>
                        <a:rPr lang="en-US" sz="900" b="1" i="0" u="none" strike="noStrike" dirty="0">
                          <a:solidFill>
                            <a:srgbClr val="FFFFFF"/>
                          </a:solidFill>
                          <a:effectLst/>
                          <a:latin typeface="Arial" panose="020B0604020202020204" pitchFamily="34" charset="0"/>
                        </a:rPr>
                        <a:t>10/14/2025</a:t>
                      </a:r>
                    </a:p>
                  </a:txBody>
                  <a:tcPr marL="8802" marR="8802" marT="880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AEC7"/>
                    </a:solidFill>
                  </a:tcPr>
                </a:tc>
                <a:tc>
                  <a:txBody>
                    <a:bodyPr/>
                    <a:lstStyle/>
                    <a:p>
                      <a:pPr algn="ctr" rtl="0" fontAlgn="ctr">
                        <a:buNone/>
                      </a:pPr>
                      <a:r>
                        <a:rPr lang="en-US" sz="900" b="0" i="0" u="none" strike="noStrike" dirty="0">
                          <a:solidFill>
                            <a:srgbClr val="000000"/>
                          </a:solidFill>
                          <a:effectLst/>
                          <a:latin typeface="Arial" panose="020B0604020202020204" pitchFamily="34" charset="0"/>
                        </a:rPr>
                        <a:t>-</a:t>
                      </a:r>
                    </a:p>
                  </a:txBody>
                  <a:tcPr marL="8802" marR="8802" marT="880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buNone/>
                      </a:pPr>
                      <a:r>
                        <a:rPr lang="en-US" sz="900" b="0" i="0" u="none" strike="noStrike" dirty="0">
                          <a:solidFill>
                            <a:srgbClr val="000000"/>
                          </a:solidFill>
                          <a:effectLst/>
                          <a:latin typeface="Arial" panose="020B0604020202020204" pitchFamily="34" charset="0"/>
                        </a:rPr>
                        <a:t>-</a:t>
                      </a:r>
                    </a:p>
                  </a:txBody>
                  <a:tcPr marL="8802" marR="8802" marT="880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buNone/>
                      </a:pPr>
                      <a:r>
                        <a:rPr lang="en-US" sz="900" b="0" i="0" u="none" strike="noStrike" dirty="0">
                          <a:solidFill>
                            <a:srgbClr val="000000"/>
                          </a:solidFill>
                          <a:effectLst/>
                          <a:latin typeface="Arial" panose="020B0604020202020204" pitchFamily="34" charset="0"/>
                        </a:rPr>
                        <a:t>6386</a:t>
                      </a:r>
                    </a:p>
                  </a:txBody>
                  <a:tcPr marL="8802" marR="8802" marT="880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buNone/>
                      </a:pPr>
                      <a:r>
                        <a:rPr lang="en-US" sz="900" b="0" i="0" u="none" strike="noStrike" dirty="0">
                          <a:solidFill>
                            <a:srgbClr val="000000"/>
                          </a:solidFill>
                          <a:effectLst/>
                          <a:latin typeface="Arial" panose="020B0604020202020204" pitchFamily="34" charset="0"/>
                        </a:rPr>
                        <a:t>7394</a:t>
                      </a:r>
                    </a:p>
                  </a:txBody>
                  <a:tcPr marL="8802" marR="8802" marT="880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buNone/>
                      </a:pPr>
                      <a:r>
                        <a:rPr lang="en-US" sz="900" b="0" i="0" u="none" strike="noStrike" dirty="0">
                          <a:solidFill>
                            <a:srgbClr val="000000"/>
                          </a:solidFill>
                          <a:effectLst/>
                          <a:latin typeface="Arial" panose="020B0604020202020204" pitchFamily="34" charset="0"/>
                        </a:rPr>
                        <a:t>6</a:t>
                      </a:r>
                    </a:p>
                  </a:txBody>
                  <a:tcPr marL="8802" marR="8802" marT="880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buNone/>
                      </a:pPr>
                      <a:r>
                        <a:rPr lang="en-US" sz="900" b="0" i="0" u="none" strike="noStrike" dirty="0">
                          <a:solidFill>
                            <a:srgbClr val="000000"/>
                          </a:solidFill>
                          <a:effectLst/>
                          <a:latin typeface="Arial" panose="020B0604020202020204" pitchFamily="34" charset="0"/>
                        </a:rPr>
                        <a:t>2646</a:t>
                      </a:r>
                    </a:p>
                  </a:txBody>
                  <a:tcPr marL="8802" marR="8802" marT="880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buNone/>
                      </a:pPr>
                      <a:r>
                        <a:rPr lang="en-US" sz="900" b="0" i="0" u="none" strike="noStrike" dirty="0">
                          <a:solidFill>
                            <a:srgbClr val="000000"/>
                          </a:solidFill>
                          <a:effectLst/>
                          <a:latin typeface="Arial" panose="020B0604020202020204" pitchFamily="34" charset="0"/>
                        </a:rPr>
                        <a:t>-</a:t>
                      </a:r>
                    </a:p>
                  </a:txBody>
                  <a:tcPr marL="8802" marR="8802" marT="880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buNone/>
                      </a:pPr>
                      <a:r>
                        <a:rPr lang="en-US" sz="900" b="0" i="0" u="none" strike="noStrike" dirty="0">
                          <a:solidFill>
                            <a:srgbClr val="000000"/>
                          </a:solidFill>
                          <a:effectLst/>
                          <a:latin typeface="Arial" panose="020B0604020202020204" pitchFamily="34" charset="0"/>
                        </a:rPr>
                        <a:t>-</a:t>
                      </a:r>
                    </a:p>
                  </a:txBody>
                  <a:tcPr marL="8802" marR="8802" marT="880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buNone/>
                      </a:pPr>
                      <a:r>
                        <a:rPr lang="en-US" sz="900" b="0" i="0" u="none" strike="noStrike" dirty="0">
                          <a:solidFill>
                            <a:srgbClr val="000000"/>
                          </a:solidFill>
                          <a:effectLst/>
                          <a:latin typeface="Arial" panose="020B0604020202020204" pitchFamily="34" charset="0"/>
                        </a:rPr>
                        <a:t>6</a:t>
                      </a:r>
                    </a:p>
                  </a:txBody>
                  <a:tcPr marL="8802" marR="8802" marT="880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buNone/>
                      </a:pPr>
                      <a:r>
                        <a:rPr lang="en-US" sz="900" b="0" i="0" u="none" strike="noStrike" dirty="0">
                          <a:solidFill>
                            <a:srgbClr val="000000"/>
                          </a:solidFill>
                          <a:effectLst/>
                          <a:latin typeface="Arial" panose="020B0604020202020204" pitchFamily="34" charset="0"/>
                        </a:rPr>
                        <a:t>6</a:t>
                      </a:r>
                    </a:p>
                  </a:txBody>
                  <a:tcPr marL="8802" marR="8802" marT="880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buNone/>
                      </a:pPr>
                      <a:r>
                        <a:rPr lang="en-US" sz="900" b="0" i="0" u="none" strike="noStrike" dirty="0">
                          <a:solidFill>
                            <a:srgbClr val="000000"/>
                          </a:solidFill>
                          <a:effectLst/>
                          <a:latin typeface="Arial" panose="020B0604020202020204" pitchFamily="34" charset="0"/>
                        </a:rPr>
                        <a:t>6</a:t>
                      </a:r>
                    </a:p>
                  </a:txBody>
                  <a:tcPr marL="8802" marR="8802" marT="880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buNone/>
                      </a:pPr>
                      <a:r>
                        <a:rPr lang="en-US" sz="900" b="0" i="0" u="none" strike="noStrike" dirty="0">
                          <a:solidFill>
                            <a:srgbClr val="000000"/>
                          </a:solidFill>
                          <a:effectLst/>
                          <a:latin typeface="Arial" panose="020B0604020202020204" pitchFamily="34" charset="0"/>
                        </a:rPr>
                        <a:t>6</a:t>
                      </a:r>
                    </a:p>
                  </a:txBody>
                  <a:tcPr marL="8802" marR="8802" marT="880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US" sz="900" b="0" i="0" u="sng" strike="noStrike" dirty="0">
                          <a:solidFill>
                            <a:srgbClr val="467886"/>
                          </a:solidFill>
                          <a:effectLst/>
                          <a:latin typeface="+mn-lt"/>
                          <a:hlinkClick r:id="rId4"/>
                        </a:rPr>
                        <a:t>M-B121725-01</a:t>
                      </a:r>
                      <a:endParaRPr lang="en-US" sz="900" b="0" i="0" u="sng" strike="noStrike" dirty="0">
                        <a:solidFill>
                          <a:srgbClr val="467886"/>
                        </a:solidFill>
                        <a:effectLst/>
                        <a:latin typeface="+mn-lt"/>
                      </a:endParaRPr>
                    </a:p>
                  </a:txBody>
                  <a:tcPr marL="9525" marR="9525" marT="9525" marB="0" anchor="ctr">
                    <a:lnL w="12700" cap="flat" cmpd="sng" algn="ctr">
                      <a:solidFill>
                        <a:srgbClr val="FFFFFF"/>
                      </a:solidFill>
                      <a:prstDash val="solid"/>
                      <a:round/>
                      <a:headEnd type="none" w="med" len="med"/>
                      <a:tailEnd type="none" w="med" len="med"/>
                    </a:lnL>
                    <a:lnR>
                      <a:noFill/>
                    </a:lnR>
                    <a:lnT w="12700" cap="flat" cmpd="sng" algn="ctr">
                      <a:solidFill>
                        <a:srgbClr val="FFFFFF"/>
                      </a:solidFill>
                      <a:prstDash val="solid"/>
                      <a:round/>
                      <a:headEnd type="none" w="med" len="med"/>
                      <a:tailEnd type="none" w="med" len="med"/>
                    </a:lnT>
                    <a:lnB>
                      <a:noFill/>
                    </a:lnB>
                    <a:solidFill>
                      <a:srgbClr val="BBC3C8"/>
                    </a:solidFill>
                  </a:tcPr>
                </a:tc>
                <a:extLst>
                  <a:ext uri="{0D108BD9-81ED-4DB2-BD59-A6C34878D82A}">
                    <a16:rowId xmlns:a16="http://schemas.microsoft.com/office/drawing/2014/main" val="1332721933"/>
                  </a:ext>
                </a:extLst>
              </a:tr>
            </a:tbl>
          </a:graphicData>
        </a:graphic>
      </p:graphicFrame>
      <p:sp>
        <p:nvSpPr>
          <p:cNvPr id="8" name="TextBox 8">
            <a:extLst>
              <a:ext uri="{FF2B5EF4-FFF2-40B4-BE49-F238E27FC236}">
                <a16:creationId xmlns:a16="http://schemas.microsoft.com/office/drawing/2014/main" id="{D4EF1F5A-C5CB-B44A-B693-67E4A66162F5}"/>
              </a:ext>
            </a:extLst>
          </p:cNvPr>
          <p:cNvSpPr txBox="1"/>
          <p:nvPr/>
        </p:nvSpPr>
        <p:spPr>
          <a:xfrm>
            <a:off x="263669" y="2659559"/>
            <a:ext cx="8763005" cy="769441"/>
          </a:xfrm>
          <a:prstGeom prst="rect">
            <a:avLst/>
          </a:prstGeom>
          <a:noFill/>
          <a:ln>
            <a:solidFill>
              <a:schemeClr val="tx1"/>
            </a:solidFill>
          </a:ln>
        </p:spPr>
        <p:txBody>
          <a:bodyPr wrap="square" rtlCol="0">
            <a:spAutoFit/>
          </a:bodyPr>
          <a:lstStyle/>
          <a:p>
            <a:pPr defTabSz="457200"/>
            <a:r>
              <a:rPr lang="en-US" sz="1100" b="1" u="sng" dirty="0">
                <a:solidFill>
                  <a:prstClr val="black"/>
                </a:solidFill>
              </a:rPr>
              <a:t>Notes:</a:t>
            </a:r>
          </a:p>
          <a:p>
            <a:pPr defTabSz="457200"/>
            <a:endParaRPr lang="en-US" sz="1100" dirty="0">
              <a:solidFill>
                <a:prstClr val="black"/>
              </a:solidFill>
            </a:endParaRPr>
          </a:p>
          <a:p>
            <a:pPr defTabSz="457200"/>
            <a:r>
              <a:rPr lang="en-US" sz="1100" dirty="0">
                <a:solidFill>
                  <a:prstClr val="black"/>
                </a:solidFill>
              </a:rPr>
              <a:t>The price changes reported on this slide display the price corrections that have been done after the Settlement Statement has posted for the Operating Day.</a:t>
            </a:r>
          </a:p>
        </p:txBody>
      </p:sp>
    </p:spTree>
    <p:extLst>
      <p:ext uri="{BB962C8B-B14F-4D97-AF65-F5344CB8AC3E}">
        <p14:creationId xmlns:p14="http://schemas.microsoft.com/office/powerpoint/2010/main" val="144401077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p:spPr>
        <p:txBody>
          <a:bodyPr/>
          <a:lstStyle/>
          <a:p>
            <a:r>
              <a:rPr lang="en-US" sz="2000" dirty="0"/>
              <a:t>8.2(2)(c)(iv) Track number of resettlements due to non-price errors</a:t>
            </a:r>
            <a:endParaRPr lang="en-US" sz="2000" b="1" dirty="0">
              <a:solidFill>
                <a:schemeClr val="accent1"/>
              </a:solidFill>
            </a:endParaRPr>
          </a:p>
        </p:txBody>
      </p:sp>
      <p:sp>
        <p:nvSpPr>
          <p:cNvPr id="3"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3</a:t>
            </a:fld>
            <a:endParaRPr lang="en-US"/>
          </a:p>
        </p:txBody>
      </p:sp>
      <p:graphicFrame>
        <p:nvGraphicFramePr>
          <p:cNvPr id="7" name="Table 6">
            <a:extLst>
              <a:ext uri="{FF2B5EF4-FFF2-40B4-BE49-F238E27FC236}">
                <a16:creationId xmlns:a16="http://schemas.microsoft.com/office/drawing/2014/main" id="{F2947407-B43A-EF0E-9AD4-753BD6B14EC5}"/>
              </a:ext>
            </a:extLst>
          </p:cNvPr>
          <p:cNvGraphicFramePr>
            <a:graphicFrameLocks noGrp="1"/>
          </p:cNvGraphicFramePr>
          <p:nvPr>
            <p:extLst>
              <p:ext uri="{D42A27DB-BD31-4B8C-83A1-F6EECF244321}">
                <p14:modId xmlns:p14="http://schemas.microsoft.com/office/powerpoint/2010/main" val="975936703"/>
              </p:ext>
            </p:extLst>
          </p:nvPr>
        </p:nvGraphicFramePr>
        <p:xfrm>
          <a:off x="457200" y="914400"/>
          <a:ext cx="8153400" cy="1809463"/>
        </p:xfrm>
        <a:graphic>
          <a:graphicData uri="http://schemas.openxmlformats.org/drawingml/2006/table">
            <a:tbl>
              <a:tblPr/>
              <a:tblGrid>
                <a:gridCol w="1066905">
                  <a:extLst>
                    <a:ext uri="{9D8B030D-6E8A-4147-A177-3AD203B41FA5}">
                      <a16:colId xmlns:a16="http://schemas.microsoft.com/office/drawing/2014/main" val="3157887497"/>
                    </a:ext>
                  </a:extLst>
                </a:gridCol>
                <a:gridCol w="3088409">
                  <a:extLst>
                    <a:ext uri="{9D8B030D-6E8A-4147-A177-3AD203B41FA5}">
                      <a16:colId xmlns:a16="http://schemas.microsoft.com/office/drawing/2014/main" val="3106451248"/>
                    </a:ext>
                  </a:extLst>
                </a:gridCol>
                <a:gridCol w="2830106">
                  <a:extLst>
                    <a:ext uri="{9D8B030D-6E8A-4147-A177-3AD203B41FA5}">
                      <a16:colId xmlns:a16="http://schemas.microsoft.com/office/drawing/2014/main" val="425393645"/>
                    </a:ext>
                  </a:extLst>
                </a:gridCol>
                <a:gridCol w="1167980">
                  <a:extLst>
                    <a:ext uri="{9D8B030D-6E8A-4147-A177-3AD203B41FA5}">
                      <a16:colId xmlns:a16="http://schemas.microsoft.com/office/drawing/2014/main" val="3054403648"/>
                    </a:ext>
                  </a:extLst>
                </a:gridCol>
              </a:tblGrid>
              <a:tr h="232796">
                <a:tc gridSpan="4">
                  <a:txBody>
                    <a:bodyPr/>
                    <a:lstStyle/>
                    <a:p>
                      <a:pPr algn="l" rtl="0" fontAlgn="ctr">
                        <a:buNone/>
                      </a:pPr>
                      <a:r>
                        <a:rPr lang="en-US" sz="1000" b="1" i="0" u="none" strike="noStrike" dirty="0">
                          <a:solidFill>
                            <a:srgbClr val="FFFFFF"/>
                          </a:solidFill>
                          <a:effectLst/>
                          <a:latin typeface="Arial" panose="020B0604020202020204" pitchFamily="34" charset="0"/>
                        </a:rPr>
                        <a:t>Reporting Period: 2025 Q4</a:t>
                      </a:r>
                    </a:p>
                  </a:txBody>
                  <a:tcPr marL="8147" marR="8147" marT="814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AEC7"/>
                    </a:solidFill>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409327226"/>
                  </a:ext>
                </a:extLst>
              </a:tr>
              <a:tr h="687807">
                <a:tc>
                  <a:txBody>
                    <a:bodyPr/>
                    <a:lstStyle/>
                    <a:p>
                      <a:pPr algn="ctr" rtl="0" fontAlgn="ctr">
                        <a:buNone/>
                      </a:pPr>
                      <a:r>
                        <a:rPr lang="en-US" sz="1000" b="1" i="0" u="none" strike="noStrike" dirty="0">
                          <a:solidFill>
                            <a:srgbClr val="FFFFFF"/>
                          </a:solidFill>
                          <a:effectLst/>
                          <a:latin typeface="Arial" panose="020B0604020202020204" pitchFamily="34" charset="0"/>
                        </a:rPr>
                        <a:t>Operating Day(s) Resettled</a:t>
                      </a:r>
                    </a:p>
                  </a:txBody>
                  <a:tcPr marL="8147" marR="8147" marT="814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AEC7"/>
                    </a:solidFill>
                  </a:tcPr>
                </a:tc>
                <a:tc>
                  <a:txBody>
                    <a:bodyPr/>
                    <a:lstStyle/>
                    <a:p>
                      <a:pPr algn="ctr" rtl="0" fontAlgn="ctr">
                        <a:buNone/>
                      </a:pPr>
                      <a:r>
                        <a:rPr lang="en-US" sz="1000" b="1" i="0" u="none" strike="noStrike" dirty="0">
                          <a:solidFill>
                            <a:srgbClr val="000000"/>
                          </a:solidFill>
                          <a:effectLst/>
                          <a:latin typeface="Arial" panose="020B0604020202020204" pitchFamily="34" charset="0"/>
                        </a:rPr>
                        <a:t>Reason for Resettlement</a:t>
                      </a:r>
                    </a:p>
                  </a:txBody>
                  <a:tcPr marL="8147" marR="8147" marT="814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CD4E6"/>
                    </a:solidFill>
                  </a:tcPr>
                </a:tc>
                <a:tc>
                  <a:txBody>
                    <a:bodyPr/>
                    <a:lstStyle/>
                    <a:p>
                      <a:pPr algn="ctr" rtl="0" fontAlgn="ctr">
                        <a:buNone/>
                      </a:pPr>
                      <a:r>
                        <a:rPr lang="en-US" sz="1000" b="1" i="0" u="none" strike="noStrike" dirty="0">
                          <a:solidFill>
                            <a:srgbClr val="000000"/>
                          </a:solidFill>
                          <a:effectLst/>
                          <a:latin typeface="Arial" panose="020B0604020202020204" pitchFamily="34" charset="0"/>
                        </a:rPr>
                        <a:t>Affected Charge Types</a:t>
                      </a:r>
                    </a:p>
                  </a:txBody>
                  <a:tcPr marL="8147" marR="8147" marT="814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CD4E6"/>
                    </a:solidFill>
                  </a:tcPr>
                </a:tc>
                <a:tc>
                  <a:txBody>
                    <a:bodyPr/>
                    <a:lstStyle/>
                    <a:p>
                      <a:pPr algn="ctr" rtl="0" fontAlgn="ctr">
                        <a:buNone/>
                      </a:pPr>
                      <a:r>
                        <a:rPr lang="en-US" sz="1000" b="1" i="0" u="none" strike="noStrike" dirty="0">
                          <a:solidFill>
                            <a:srgbClr val="000000"/>
                          </a:solidFill>
                          <a:effectLst/>
                          <a:latin typeface="Arial" panose="020B0604020202020204" pitchFamily="34" charset="0"/>
                        </a:rPr>
                        <a:t>Market Notice Number</a:t>
                      </a:r>
                    </a:p>
                  </a:txBody>
                  <a:tcPr marL="8147" marR="8147" marT="814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CD4E6"/>
                    </a:solidFill>
                  </a:tcPr>
                </a:tc>
                <a:extLst>
                  <a:ext uri="{0D108BD9-81ED-4DB2-BD59-A6C34878D82A}">
                    <a16:rowId xmlns:a16="http://schemas.microsoft.com/office/drawing/2014/main" val="903407081"/>
                  </a:ext>
                </a:extLst>
              </a:tr>
              <a:tr h="222215">
                <a:tc>
                  <a:txBody>
                    <a:bodyPr/>
                    <a:lstStyle/>
                    <a:p>
                      <a:pPr algn="ctr" rtl="0" fontAlgn="b">
                        <a:buNone/>
                      </a:pPr>
                      <a:r>
                        <a:rPr lang="en-US" sz="900" b="1" i="0" u="none" strike="noStrike" dirty="0">
                          <a:solidFill>
                            <a:srgbClr val="FFFFFF"/>
                          </a:solidFill>
                          <a:effectLst/>
                          <a:latin typeface="Arial" panose="020B0604020202020204" pitchFamily="34" charset="0"/>
                        </a:rPr>
                        <a:t>03/16/2025</a:t>
                      </a:r>
                    </a:p>
                  </a:txBody>
                  <a:tcPr marL="8147" marR="8147" marT="8147"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AEC7"/>
                    </a:solidFill>
                  </a:tcPr>
                </a:tc>
                <a:tc rowSpan="4">
                  <a:txBody>
                    <a:bodyPr/>
                    <a:lstStyle/>
                    <a:p>
                      <a:pPr algn="ctr" rtl="0" fontAlgn="ctr">
                        <a:buNone/>
                      </a:pPr>
                      <a:r>
                        <a:rPr lang="en-US" sz="900" b="0" i="0" u="none" strike="noStrike" dirty="0">
                          <a:solidFill>
                            <a:srgbClr val="000000"/>
                          </a:solidFill>
                          <a:effectLst/>
                          <a:latin typeface="Arial" panose="020B0604020202020204" pitchFamily="34" charset="0"/>
                        </a:rPr>
                        <a:t>Granted Dispute: Recalculation of Reliability Unit Commitment (RUC) Guarantee amounts reassessing the value of the actual fuel burned during RUC events</a:t>
                      </a:r>
                    </a:p>
                  </a:txBody>
                  <a:tcPr marL="8147" marR="8147" marT="814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CD4E6"/>
                    </a:solidFill>
                  </a:tcPr>
                </a:tc>
                <a:tc rowSpan="4">
                  <a:txBody>
                    <a:bodyPr/>
                    <a:lstStyle/>
                    <a:p>
                      <a:pPr algn="ctr" rtl="0" fontAlgn="ctr">
                        <a:buNone/>
                      </a:pPr>
                      <a:r>
                        <a:rPr lang="en-US" sz="900" b="0" i="0" u="none" strike="noStrike" dirty="0">
                          <a:solidFill>
                            <a:srgbClr val="000000"/>
                          </a:solidFill>
                          <a:effectLst/>
                          <a:latin typeface="Arial" panose="020B0604020202020204" pitchFamily="34" charset="0"/>
                        </a:rPr>
                        <a:t>LARTRNAMT, RTEIAMT, RUCCSAMT, RUCMWAMT</a:t>
                      </a:r>
                    </a:p>
                  </a:txBody>
                  <a:tcPr marL="8147" marR="8147" marT="814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CD4E6"/>
                    </a:solidFill>
                  </a:tcPr>
                </a:tc>
                <a:tc rowSpan="4">
                  <a:txBody>
                    <a:bodyPr/>
                    <a:lstStyle/>
                    <a:p>
                      <a:pPr algn="ctr" fontAlgn="t">
                        <a:buNone/>
                      </a:pPr>
                      <a:r>
                        <a:rPr lang="en-US" sz="1100" b="0" i="0" u="sng" strike="noStrike" dirty="0">
                          <a:solidFill>
                            <a:srgbClr val="467886"/>
                          </a:solidFill>
                          <a:effectLst/>
                          <a:latin typeface="Calibri" panose="020F0502020204030204" pitchFamily="34" charset="0"/>
                          <a:hlinkClick r:id="rId3"/>
                        </a:rPr>
                        <a:t>M-C103125-01</a:t>
                      </a:r>
                      <a:endParaRPr lang="en-US" sz="1100" b="0" i="0" u="sng" strike="noStrike" dirty="0">
                        <a:solidFill>
                          <a:srgbClr val="467886"/>
                        </a:solidFill>
                        <a:effectLst/>
                        <a:latin typeface="Calibri" panose="020F05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CD4E6"/>
                    </a:solidFill>
                  </a:tcPr>
                </a:tc>
                <a:extLst>
                  <a:ext uri="{0D108BD9-81ED-4DB2-BD59-A6C34878D82A}">
                    <a16:rowId xmlns:a16="http://schemas.microsoft.com/office/drawing/2014/main" val="2385678113"/>
                  </a:ext>
                </a:extLst>
              </a:tr>
              <a:tr h="222215">
                <a:tc>
                  <a:txBody>
                    <a:bodyPr/>
                    <a:lstStyle/>
                    <a:p>
                      <a:pPr algn="ctr" rtl="0" fontAlgn="b">
                        <a:buNone/>
                      </a:pPr>
                      <a:r>
                        <a:rPr lang="en-US" sz="900" b="1" i="0" u="none" strike="noStrike" dirty="0">
                          <a:solidFill>
                            <a:srgbClr val="FFFFFF"/>
                          </a:solidFill>
                          <a:effectLst/>
                          <a:latin typeface="Arial" panose="020B0604020202020204" pitchFamily="34" charset="0"/>
                        </a:rPr>
                        <a:t>03/21/2025</a:t>
                      </a:r>
                    </a:p>
                  </a:txBody>
                  <a:tcPr marL="8147" marR="8147" marT="8147"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AEC7"/>
                    </a:solidFill>
                  </a:tcPr>
                </a:tc>
                <a:tc vMerge="1">
                  <a:txBody>
                    <a:bodyPr/>
                    <a:lstStyle/>
                    <a:p>
                      <a:endParaRPr lang="en-US"/>
                    </a:p>
                  </a:txBody>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val="2949653538"/>
                  </a:ext>
                </a:extLst>
              </a:tr>
              <a:tr h="222215">
                <a:tc>
                  <a:txBody>
                    <a:bodyPr/>
                    <a:lstStyle/>
                    <a:p>
                      <a:pPr algn="ctr" rtl="0" fontAlgn="b">
                        <a:buNone/>
                      </a:pPr>
                      <a:r>
                        <a:rPr lang="en-US" sz="900" b="1" i="0" u="none" strike="noStrike" dirty="0">
                          <a:solidFill>
                            <a:srgbClr val="FFFFFF"/>
                          </a:solidFill>
                          <a:effectLst/>
                          <a:latin typeface="Arial" panose="020B0604020202020204" pitchFamily="34" charset="0"/>
                        </a:rPr>
                        <a:t>03/26/2025</a:t>
                      </a:r>
                    </a:p>
                  </a:txBody>
                  <a:tcPr marL="8147" marR="8147" marT="8147"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AEC7"/>
                    </a:solidFill>
                  </a:tcPr>
                </a:tc>
                <a:tc vMerge="1">
                  <a:txBody>
                    <a:bodyPr/>
                    <a:lstStyle/>
                    <a:p>
                      <a:endParaRPr lang="en-US"/>
                    </a:p>
                  </a:txBody>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val="2015462363"/>
                  </a:ext>
                </a:extLst>
              </a:tr>
              <a:tr h="222215">
                <a:tc>
                  <a:txBody>
                    <a:bodyPr/>
                    <a:lstStyle/>
                    <a:p>
                      <a:pPr algn="ctr" rtl="0" fontAlgn="b">
                        <a:buNone/>
                      </a:pPr>
                      <a:r>
                        <a:rPr lang="en-US" sz="900" b="1" i="0" u="none" strike="noStrike" dirty="0">
                          <a:solidFill>
                            <a:srgbClr val="FFFFFF"/>
                          </a:solidFill>
                          <a:effectLst/>
                          <a:latin typeface="Arial" panose="020B0604020202020204" pitchFamily="34" charset="0"/>
                        </a:rPr>
                        <a:t>03/27/2025</a:t>
                      </a:r>
                    </a:p>
                  </a:txBody>
                  <a:tcPr marL="8147" marR="8147" marT="8147"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AEC7"/>
                    </a:solidFill>
                  </a:tcPr>
                </a:tc>
                <a:tc vMerge="1">
                  <a:txBody>
                    <a:bodyPr/>
                    <a:lstStyle/>
                    <a:p>
                      <a:pPr algn="ctr" rtl="0" fontAlgn="ctr">
                        <a:buNone/>
                      </a:pPr>
                      <a:endParaRPr lang="en-US" sz="900" b="0" i="0" u="none" strike="noStrike" dirty="0">
                        <a:solidFill>
                          <a:srgbClr val="000000"/>
                        </a:solidFill>
                        <a:effectLst/>
                        <a:latin typeface="Arial" panose="020B0604020202020204" pitchFamily="34" charset="0"/>
                      </a:endParaRPr>
                    </a:p>
                  </a:txBody>
                  <a:tcPr marL="8147" marR="8147" marT="814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CD4E6"/>
                    </a:solidFill>
                  </a:tcPr>
                </a:tc>
                <a:tc vMerge="1">
                  <a:txBody>
                    <a:bodyPr/>
                    <a:lstStyle/>
                    <a:p>
                      <a:pPr algn="ctr" rtl="0" fontAlgn="ctr">
                        <a:buNone/>
                      </a:pPr>
                      <a:endParaRPr lang="en-US" sz="900" b="0" i="0" u="none" strike="noStrike" dirty="0">
                        <a:solidFill>
                          <a:srgbClr val="000000"/>
                        </a:solidFill>
                        <a:effectLst/>
                        <a:latin typeface="Arial" panose="020B0604020202020204" pitchFamily="34" charset="0"/>
                      </a:endParaRPr>
                    </a:p>
                  </a:txBody>
                  <a:tcPr marL="8147" marR="8147" marT="814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CD4E6"/>
                    </a:solidFill>
                  </a:tcPr>
                </a:tc>
                <a:tc vMerge="1">
                  <a:txBody>
                    <a:bodyPr/>
                    <a:lstStyle/>
                    <a:p>
                      <a:endParaRPr lang="en-US"/>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CD4E6"/>
                    </a:solidFill>
                  </a:tcPr>
                </a:tc>
                <a:extLst>
                  <a:ext uri="{0D108BD9-81ED-4DB2-BD59-A6C34878D82A}">
                    <a16:rowId xmlns:a16="http://schemas.microsoft.com/office/drawing/2014/main" val="4056075714"/>
                  </a:ext>
                </a:extLst>
              </a:tr>
            </a:tbl>
          </a:graphicData>
        </a:graphic>
      </p:graphicFrame>
    </p:spTree>
    <p:extLst>
      <p:ext uri="{BB962C8B-B14F-4D97-AF65-F5344CB8AC3E}">
        <p14:creationId xmlns:p14="http://schemas.microsoft.com/office/powerpoint/2010/main" val="365412349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746918"/>
          </a:xfrm>
        </p:spPr>
        <p:txBody>
          <a:bodyPr/>
          <a:lstStyle/>
          <a:p>
            <a:r>
              <a:rPr lang="en-US" sz="2000" dirty="0"/>
              <a:t>8.2(2)(c)(ii) Track number and types of disputes submitted</a:t>
            </a:r>
            <a:br>
              <a:rPr lang="en-US" sz="2000" dirty="0"/>
            </a:br>
            <a:r>
              <a:rPr lang="en-US" sz="2000" dirty="0"/>
              <a:t>8.2(2)(c)(iii) Compliance with timeliness of response to disputes</a:t>
            </a:r>
            <a:endParaRPr lang="en-US" sz="2000" b="1" dirty="0">
              <a:solidFill>
                <a:schemeClr val="accent1"/>
              </a:solidFill>
            </a:endParaRPr>
          </a:p>
        </p:txBody>
      </p:sp>
      <p:sp>
        <p:nvSpPr>
          <p:cNvPr id="3"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4</a:t>
            </a:fld>
            <a:endParaRPr lang="en-US"/>
          </a:p>
        </p:txBody>
      </p:sp>
      <p:sp>
        <p:nvSpPr>
          <p:cNvPr id="4" name="TextBox 4">
            <a:extLst>
              <a:ext uri="{FF2B5EF4-FFF2-40B4-BE49-F238E27FC236}">
                <a16:creationId xmlns:a16="http://schemas.microsoft.com/office/drawing/2014/main" id="{EBAB549E-B828-452B-99E5-63357B486A21}"/>
              </a:ext>
            </a:extLst>
          </p:cNvPr>
          <p:cNvSpPr txBox="1"/>
          <p:nvPr/>
        </p:nvSpPr>
        <p:spPr>
          <a:xfrm>
            <a:off x="381000" y="5410200"/>
            <a:ext cx="4876800" cy="707886"/>
          </a:xfrm>
          <a:prstGeom prst="rect">
            <a:avLst/>
          </a:prstGeom>
          <a:noFill/>
        </p:spPr>
        <p:txBody>
          <a:bodyPr wrap="square" rtlCol="0">
            <a:spAutoFit/>
          </a:bodyPr>
          <a:lstStyle/>
          <a:p>
            <a:r>
              <a:rPr lang="en-US" sz="800" dirty="0"/>
              <a:t>Submitted but not resolved disputes may be:</a:t>
            </a:r>
          </a:p>
          <a:p>
            <a:pPr marL="171450" indent="-171450">
              <a:buFont typeface="Arial" panose="020B0604020202020204" pitchFamily="34" charset="0"/>
              <a:buChar char="•"/>
            </a:pPr>
            <a:r>
              <a:rPr lang="en-US" sz="800" dirty="0"/>
              <a:t>Not started</a:t>
            </a:r>
          </a:p>
          <a:p>
            <a:pPr marL="171450" indent="-171450">
              <a:buFont typeface="Arial" panose="020B0604020202020204" pitchFamily="34" charset="0"/>
              <a:buChar char="•"/>
            </a:pPr>
            <a:r>
              <a:rPr lang="en-US" sz="800" dirty="0"/>
              <a:t>Open</a:t>
            </a:r>
          </a:p>
          <a:p>
            <a:pPr marL="171450" indent="-171450">
              <a:buFont typeface="Arial" panose="020B0604020202020204" pitchFamily="34" charset="0"/>
              <a:buChar char="•"/>
            </a:pPr>
            <a:r>
              <a:rPr lang="en-US" sz="800" dirty="0"/>
              <a:t>Rejected</a:t>
            </a:r>
          </a:p>
          <a:p>
            <a:pPr marL="171450" indent="-171450">
              <a:buFont typeface="Arial" panose="020B0604020202020204" pitchFamily="34" charset="0"/>
              <a:buChar char="•"/>
            </a:pPr>
            <a:r>
              <a:rPr lang="en-US" sz="800" dirty="0"/>
              <a:t>Withdrawn</a:t>
            </a:r>
          </a:p>
        </p:txBody>
      </p:sp>
      <p:graphicFrame>
        <p:nvGraphicFramePr>
          <p:cNvPr id="5" name="Table 4">
            <a:extLst>
              <a:ext uri="{FF2B5EF4-FFF2-40B4-BE49-F238E27FC236}">
                <a16:creationId xmlns:a16="http://schemas.microsoft.com/office/drawing/2014/main" id="{179E169E-269E-2FD9-9CF5-B7B9281162F7}"/>
              </a:ext>
            </a:extLst>
          </p:cNvPr>
          <p:cNvGraphicFramePr>
            <a:graphicFrameLocks noGrp="1"/>
          </p:cNvGraphicFramePr>
          <p:nvPr>
            <p:extLst>
              <p:ext uri="{D42A27DB-BD31-4B8C-83A1-F6EECF244321}">
                <p14:modId xmlns:p14="http://schemas.microsoft.com/office/powerpoint/2010/main" val="263440439"/>
              </p:ext>
            </p:extLst>
          </p:nvPr>
        </p:nvGraphicFramePr>
        <p:xfrm>
          <a:off x="251555" y="1378326"/>
          <a:ext cx="8601532" cy="3644147"/>
        </p:xfrm>
        <a:graphic>
          <a:graphicData uri="http://schemas.openxmlformats.org/drawingml/2006/table">
            <a:tbl>
              <a:tblPr/>
              <a:tblGrid>
                <a:gridCol w="3004252">
                  <a:extLst>
                    <a:ext uri="{9D8B030D-6E8A-4147-A177-3AD203B41FA5}">
                      <a16:colId xmlns:a16="http://schemas.microsoft.com/office/drawing/2014/main" val="3125325586"/>
                    </a:ext>
                  </a:extLst>
                </a:gridCol>
                <a:gridCol w="1119456">
                  <a:extLst>
                    <a:ext uri="{9D8B030D-6E8A-4147-A177-3AD203B41FA5}">
                      <a16:colId xmlns:a16="http://schemas.microsoft.com/office/drawing/2014/main" val="4224156782"/>
                    </a:ext>
                  </a:extLst>
                </a:gridCol>
                <a:gridCol w="1119456">
                  <a:extLst>
                    <a:ext uri="{9D8B030D-6E8A-4147-A177-3AD203B41FA5}">
                      <a16:colId xmlns:a16="http://schemas.microsoft.com/office/drawing/2014/main" val="44672078"/>
                    </a:ext>
                  </a:extLst>
                </a:gridCol>
                <a:gridCol w="1119456">
                  <a:extLst>
                    <a:ext uri="{9D8B030D-6E8A-4147-A177-3AD203B41FA5}">
                      <a16:colId xmlns:a16="http://schemas.microsoft.com/office/drawing/2014/main" val="2567744786"/>
                    </a:ext>
                  </a:extLst>
                </a:gridCol>
                <a:gridCol w="1119456">
                  <a:extLst>
                    <a:ext uri="{9D8B030D-6E8A-4147-A177-3AD203B41FA5}">
                      <a16:colId xmlns:a16="http://schemas.microsoft.com/office/drawing/2014/main" val="3932943282"/>
                    </a:ext>
                  </a:extLst>
                </a:gridCol>
                <a:gridCol w="1119456">
                  <a:extLst>
                    <a:ext uri="{9D8B030D-6E8A-4147-A177-3AD203B41FA5}">
                      <a16:colId xmlns:a16="http://schemas.microsoft.com/office/drawing/2014/main" val="370930879"/>
                    </a:ext>
                  </a:extLst>
                </a:gridCol>
              </a:tblGrid>
              <a:tr h="225835">
                <a:tc>
                  <a:txBody>
                    <a:bodyPr/>
                    <a:lstStyle/>
                    <a:p>
                      <a:pPr algn="ctr" rtl="0" fontAlgn="ctr">
                        <a:buNone/>
                      </a:pPr>
                      <a:r>
                        <a:rPr lang="en-US" sz="1200" b="0" i="0" u="none" strike="noStrike">
                          <a:solidFill>
                            <a:srgbClr val="000000"/>
                          </a:solidFill>
                          <a:effectLst/>
                          <a:latin typeface="Calibri" panose="020F0502020204030204" pitchFamily="34" charset="0"/>
                        </a:rPr>
                        <a:t>YEAR</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EA9DB"/>
                    </a:solidFill>
                  </a:tcPr>
                </a:tc>
                <a:tc gridSpan="2">
                  <a:txBody>
                    <a:bodyPr/>
                    <a:lstStyle/>
                    <a:p>
                      <a:pPr algn="ctr" rtl="0" fontAlgn="ctr">
                        <a:buNone/>
                      </a:pPr>
                      <a:r>
                        <a:rPr lang="en-US" sz="1200" b="0" i="0" u="none" strike="noStrike">
                          <a:solidFill>
                            <a:srgbClr val="000000"/>
                          </a:solidFill>
                          <a:effectLst/>
                          <a:latin typeface="Calibri" panose="020F0502020204030204" pitchFamily="34" charset="0"/>
                        </a:rPr>
                        <a:t>2025</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EA9DB"/>
                    </a:solidFill>
                  </a:tcPr>
                </a:tc>
                <a:tc hMerge="1">
                  <a:txBody>
                    <a:bodyPr/>
                    <a:lstStyle/>
                    <a:p>
                      <a:endParaRPr lang="en-US"/>
                    </a:p>
                  </a:txBody>
                  <a:tcPr/>
                </a:tc>
                <a:tc rowSpan="2" gridSpan="3">
                  <a:txBody>
                    <a:bodyPr/>
                    <a:lstStyle/>
                    <a:p>
                      <a:pPr algn="ctr" rtl="0" fontAlgn="ctr">
                        <a:buNone/>
                      </a:pPr>
                      <a:r>
                        <a:rPr lang="en-US" sz="1200" b="0" i="0" u="none" strike="noStrike">
                          <a:solidFill>
                            <a:srgbClr val="000000"/>
                          </a:solidFill>
                          <a:effectLst/>
                          <a:latin typeface="Calibri" panose="020F0502020204030204" pitchFamily="34" charset="0"/>
                        </a:rPr>
                        <a:t>100% of dispute resolutions were timely.</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EA9DB"/>
                    </a:solidFill>
                  </a:tcPr>
                </a:tc>
                <a:tc rowSpan="2" hMerge="1">
                  <a:txBody>
                    <a:bodyPr/>
                    <a:lstStyle/>
                    <a:p>
                      <a:endParaRPr lang="en-US"/>
                    </a:p>
                  </a:txBody>
                  <a:tcPr/>
                </a:tc>
                <a:tc rowSpan="2" hMerge="1">
                  <a:txBody>
                    <a:bodyPr/>
                    <a:lstStyle/>
                    <a:p>
                      <a:endParaRPr lang="en-US"/>
                    </a:p>
                  </a:txBody>
                  <a:tcPr/>
                </a:tc>
                <a:extLst>
                  <a:ext uri="{0D108BD9-81ED-4DB2-BD59-A6C34878D82A}">
                    <a16:rowId xmlns:a16="http://schemas.microsoft.com/office/drawing/2014/main" val="3986162709"/>
                  </a:ext>
                </a:extLst>
              </a:tr>
              <a:tr h="225835">
                <a:tc>
                  <a:txBody>
                    <a:bodyPr/>
                    <a:lstStyle/>
                    <a:p>
                      <a:pPr algn="ctr" rtl="0" fontAlgn="ctr">
                        <a:buNone/>
                      </a:pPr>
                      <a:r>
                        <a:rPr lang="en-US" sz="1200" b="0" i="0" u="none" strike="noStrike">
                          <a:solidFill>
                            <a:srgbClr val="000000"/>
                          </a:solidFill>
                          <a:effectLst/>
                          <a:latin typeface="Calibri" panose="020F0502020204030204" pitchFamily="34" charset="0"/>
                        </a:rPr>
                        <a:t>CALENDAR QUARTER REPORTED</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EA9DB"/>
                    </a:solidFill>
                  </a:tcPr>
                </a:tc>
                <a:tc gridSpan="2">
                  <a:txBody>
                    <a:bodyPr/>
                    <a:lstStyle/>
                    <a:p>
                      <a:pPr algn="ctr" rtl="0" fontAlgn="ctr">
                        <a:buNone/>
                      </a:pPr>
                      <a:r>
                        <a:rPr lang="en-US" sz="1200" b="0" i="0" u="none" strike="noStrike">
                          <a:solidFill>
                            <a:srgbClr val="000000"/>
                          </a:solidFill>
                          <a:effectLst/>
                          <a:latin typeface="Calibri" panose="020F0502020204030204" pitchFamily="34" charset="0"/>
                        </a:rPr>
                        <a:t>Q1-Q4</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EA9DB"/>
                    </a:solidFill>
                  </a:tcPr>
                </a:tc>
                <a:tc hMerge="1">
                  <a:txBody>
                    <a:bodyPr/>
                    <a:lstStyle/>
                    <a:p>
                      <a:endParaRPr lang="en-US"/>
                    </a:p>
                  </a:txBody>
                  <a:tcPr/>
                </a:tc>
                <a:tc gridSpan="3" vMerge="1">
                  <a:txBody>
                    <a:bodyPr/>
                    <a:lstStyle/>
                    <a:p>
                      <a:endParaRPr lang="en-US"/>
                    </a:p>
                  </a:txBody>
                  <a:tcPr/>
                </a:tc>
                <a:tc hMerge="1" vMerge="1">
                  <a:txBody>
                    <a:bodyPr/>
                    <a:lstStyle/>
                    <a:p>
                      <a:endParaRPr lang="en-US"/>
                    </a:p>
                  </a:txBody>
                  <a:tcPr/>
                </a:tc>
                <a:tc hMerge="1" vMerge="1">
                  <a:txBody>
                    <a:bodyPr/>
                    <a:lstStyle/>
                    <a:p>
                      <a:endParaRPr lang="en-US"/>
                    </a:p>
                  </a:txBody>
                  <a:tcPr/>
                </a:tc>
                <a:extLst>
                  <a:ext uri="{0D108BD9-81ED-4DB2-BD59-A6C34878D82A}">
                    <a16:rowId xmlns:a16="http://schemas.microsoft.com/office/drawing/2014/main" val="1552114661"/>
                  </a:ext>
                </a:extLst>
              </a:tr>
              <a:tr h="790420">
                <a:tc>
                  <a:txBody>
                    <a:bodyPr/>
                    <a:lstStyle/>
                    <a:p>
                      <a:pPr algn="ctr" rtl="0" fontAlgn="ctr">
                        <a:buNone/>
                      </a:pPr>
                      <a:r>
                        <a:rPr lang="en-US" sz="1200" b="0" i="0" u="none" strike="noStrike">
                          <a:solidFill>
                            <a:srgbClr val="000000"/>
                          </a:solidFill>
                          <a:effectLst/>
                          <a:latin typeface="Calibri" panose="020F0502020204030204" pitchFamily="34" charset="0"/>
                        </a:rPr>
                        <a:t>Disputed Charge Sub-Type</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EA9DB"/>
                    </a:solidFill>
                  </a:tcPr>
                </a:tc>
                <a:tc>
                  <a:txBody>
                    <a:bodyPr/>
                    <a:lstStyle/>
                    <a:p>
                      <a:pPr algn="ctr" rtl="0" fontAlgn="ctr">
                        <a:buNone/>
                      </a:pPr>
                      <a:r>
                        <a:rPr lang="en-US" sz="1200" b="0" i="0" u="none" strike="noStrike">
                          <a:solidFill>
                            <a:srgbClr val="000000"/>
                          </a:solidFill>
                          <a:effectLst/>
                          <a:latin typeface="Calibri" panose="020F0502020204030204" pitchFamily="34" charset="0"/>
                        </a:rPr>
                        <a:t>Submitted</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EA9DB"/>
                    </a:solidFill>
                  </a:tcPr>
                </a:tc>
                <a:tc>
                  <a:txBody>
                    <a:bodyPr/>
                    <a:lstStyle/>
                    <a:p>
                      <a:pPr algn="ctr" rtl="0" fontAlgn="ctr">
                        <a:buNone/>
                      </a:pPr>
                      <a:r>
                        <a:rPr lang="en-US" sz="1200" b="0" i="0" u="none" strike="noStrike">
                          <a:solidFill>
                            <a:srgbClr val="000000"/>
                          </a:solidFill>
                          <a:effectLst/>
                          <a:latin typeface="Calibri" panose="020F0502020204030204" pitchFamily="34" charset="0"/>
                        </a:rPr>
                        <a:t>Resolved</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EA9DB"/>
                    </a:solidFill>
                  </a:tcPr>
                </a:tc>
                <a:tc>
                  <a:txBody>
                    <a:bodyPr/>
                    <a:lstStyle/>
                    <a:p>
                      <a:pPr algn="ctr" rtl="0" fontAlgn="ctr">
                        <a:buNone/>
                      </a:pPr>
                      <a:r>
                        <a:rPr lang="en-US" sz="1200" b="0" i="0" u="none" strike="noStrike">
                          <a:solidFill>
                            <a:srgbClr val="000000"/>
                          </a:solidFill>
                          <a:effectLst/>
                          <a:latin typeface="Calibri" panose="020F0502020204030204" pitchFamily="34" charset="0"/>
                        </a:rPr>
                        <a:t>Denied</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EA9DB"/>
                    </a:solidFill>
                  </a:tcPr>
                </a:tc>
                <a:tc>
                  <a:txBody>
                    <a:bodyPr/>
                    <a:lstStyle/>
                    <a:p>
                      <a:pPr algn="ctr" rtl="0" fontAlgn="ctr">
                        <a:buNone/>
                      </a:pPr>
                      <a:r>
                        <a:rPr lang="en-US" sz="1200" b="0" i="0" u="none" strike="noStrike">
                          <a:solidFill>
                            <a:srgbClr val="000000"/>
                          </a:solidFill>
                          <a:effectLst/>
                          <a:latin typeface="Calibri" panose="020F0502020204030204" pitchFamily="34" charset="0"/>
                        </a:rPr>
                        <a:t>Granted</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EA9DB"/>
                    </a:solidFill>
                  </a:tcPr>
                </a:tc>
                <a:tc>
                  <a:txBody>
                    <a:bodyPr/>
                    <a:lstStyle/>
                    <a:p>
                      <a:pPr algn="ctr" rtl="0" fontAlgn="ctr">
                        <a:buNone/>
                      </a:pPr>
                      <a:r>
                        <a:rPr lang="en-US" sz="1200" b="0" i="0" u="none" strike="noStrike">
                          <a:solidFill>
                            <a:srgbClr val="000000"/>
                          </a:solidFill>
                          <a:effectLst/>
                          <a:latin typeface="Calibri" panose="020F0502020204030204" pitchFamily="34" charset="0"/>
                        </a:rPr>
                        <a:t>Granted with Exceptions</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EA9DB"/>
                    </a:solidFill>
                  </a:tcPr>
                </a:tc>
                <a:extLst>
                  <a:ext uri="{0D108BD9-81ED-4DB2-BD59-A6C34878D82A}">
                    <a16:rowId xmlns:a16="http://schemas.microsoft.com/office/drawing/2014/main" val="1277578976"/>
                  </a:ext>
                </a:extLst>
              </a:tr>
              <a:tr h="225835">
                <a:tc>
                  <a:txBody>
                    <a:bodyPr/>
                    <a:lstStyle/>
                    <a:p>
                      <a:pPr algn="ctr" rtl="0" fontAlgn="ctr">
                        <a:buNone/>
                      </a:pPr>
                      <a:r>
                        <a:rPr lang="en-US" sz="1200" b="0" i="0" u="none" strike="noStrike">
                          <a:solidFill>
                            <a:srgbClr val="000000"/>
                          </a:solidFill>
                          <a:effectLst/>
                          <a:latin typeface="Calibri" panose="020F0502020204030204" pitchFamily="34" charset="0"/>
                        </a:rPr>
                        <a:t>Ancillary Services-DAM</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buNone/>
                      </a:pPr>
                      <a:r>
                        <a:rPr lang="en-US" sz="1200" b="0" i="0" u="none" strike="noStrike">
                          <a:solidFill>
                            <a:srgbClr val="000000"/>
                          </a:solidFill>
                          <a:effectLst/>
                          <a:latin typeface="Calibri" panose="020F0502020204030204" pitchFamily="34" charset="0"/>
                        </a:rPr>
                        <a:t>3</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buNone/>
                      </a:pPr>
                      <a:r>
                        <a:rPr lang="en-US" sz="1200" b="0" i="0" u="none" strike="noStrike">
                          <a:solidFill>
                            <a:srgbClr val="000000"/>
                          </a:solidFill>
                          <a:effectLst/>
                          <a:latin typeface="Calibri" panose="020F0502020204030204" pitchFamily="34" charset="0"/>
                        </a:rPr>
                        <a:t>1</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buNone/>
                      </a:pPr>
                      <a:r>
                        <a:rPr lang="en-US" sz="1200" b="0" i="0" u="none" strike="noStrike">
                          <a:solidFill>
                            <a:srgbClr val="000000"/>
                          </a:solidFill>
                          <a:effectLst/>
                          <a:latin typeface="Calibri" panose="020F0502020204030204" pitchFamily="34" charset="0"/>
                        </a:rPr>
                        <a:t>1</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buNone/>
                      </a:pPr>
                      <a:r>
                        <a:rPr lang="en-US" sz="1200" b="0" i="0" u="none" strike="noStrike">
                          <a:solidFill>
                            <a:srgbClr val="000000"/>
                          </a:solidFill>
                          <a:effectLst/>
                          <a:latin typeface="Calibri" panose="020F0502020204030204" pitchFamily="34" charset="0"/>
                        </a:rPr>
                        <a:t>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buNone/>
                      </a:pPr>
                      <a:r>
                        <a:rPr lang="en-US" sz="1200" b="0" i="0" u="none" strike="noStrike">
                          <a:solidFill>
                            <a:srgbClr val="000000"/>
                          </a:solidFill>
                          <a:effectLst/>
                          <a:latin typeface="Calibri" panose="020F0502020204030204" pitchFamily="34" charset="0"/>
                        </a:rPr>
                        <a:t>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098065678"/>
                  </a:ext>
                </a:extLst>
              </a:tr>
              <a:tr h="215569">
                <a:tc>
                  <a:txBody>
                    <a:bodyPr/>
                    <a:lstStyle/>
                    <a:p>
                      <a:pPr algn="ctr" rtl="0" fontAlgn="ctr">
                        <a:buNone/>
                      </a:pPr>
                      <a:r>
                        <a:rPr lang="en-US" sz="1200" b="0" i="0" u="none" strike="noStrike">
                          <a:solidFill>
                            <a:srgbClr val="000000"/>
                          </a:solidFill>
                          <a:effectLst/>
                          <a:latin typeface="Calibri" panose="020F0502020204030204" pitchFamily="34" charset="0"/>
                        </a:rPr>
                        <a:t>Ancillary Services-RTM</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buNone/>
                      </a:pPr>
                      <a:r>
                        <a:rPr lang="en-US" sz="1200" b="0" i="0" u="none" strike="noStrike">
                          <a:solidFill>
                            <a:srgbClr val="000000"/>
                          </a:solidFill>
                          <a:effectLst/>
                          <a:latin typeface="Calibri" panose="020F0502020204030204" pitchFamily="34" charset="0"/>
                        </a:rPr>
                        <a:t>5</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buNone/>
                      </a:pPr>
                      <a:r>
                        <a:rPr lang="en-US" sz="1200" b="0" i="0" u="none" strike="noStrike">
                          <a:solidFill>
                            <a:srgbClr val="000000"/>
                          </a:solidFill>
                          <a:effectLst/>
                          <a:latin typeface="Calibri" panose="020F0502020204030204" pitchFamily="34" charset="0"/>
                        </a:rPr>
                        <a:t>7</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buNone/>
                      </a:pPr>
                      <a:r>
                        <a:rPr lang="en-US" sz="1200" b="0" i="0" u="none" strike="noStrike">
                          <a:solidFill>
                            <a:srgbClr val="000000"/>
                          </a:solidFill>
                          <a:effectLst/>
                          <a:latin typeface="Calibri" panose="020F0502020204030204" pitchFamily="34" charset="0"/>
                        </a:rPr>
                        <a:t>7</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buNone/>
                      </a:pPr>
                      <a:r>
                        <a:rPr lang="en-US" sz="1200" b="0" i="0" u="none" strike="noStrike">
                          <a:solidFill>
                            <a:srgbClr val="000000"/>
                          </a:solidFill>
                          <a:effectLst/>
                          <a:latin typeface="Calibri" panose="020F0502020204030204" pitchFamily="34" charset="0"/>
                        </a:rPr>
                        <a:t>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buNone/>
                      </a:pPr>
                      <a:r>
                        <a:rPr lang="en-US" sz="1200" b="0" i="0" u="none" strike="noStrike">
                          <a:solidFill>
                            <a:srgbClr val="000000"/>
                          </a:solidFill>
                          <a:effectLst/>
                          <a:latin typeface="Calibri" panose="020F0502020204030204" pitchFamily="34" charset="0"/>
                        </a:rPr>
                        <a:t>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11461245"/>
                  </a:ext>
                </a:extLst>
              </a:tr>
              <a:tr h="215569">
                <a:tc>
                  <a:txBody>
                    <a:bodyPr/>
                    <a:lstStyle/>
                    <a:p>
                      <a:pPr algn="ctr" rtl="0" fontAlgn="ctr">
                        <a:buNone/>
                      </a:pPr>
                      <a:r>
                        <a:rPr lang="en-US" sz="1200" b="0" i="0" u="none" strike="noStrike">
                          <a:solidFill>
                            <a:srgbClr val="000000"/>
                          </a:solidFill>
                          <a:effectLst/>
                          <a:latin typeface="Calibri" panose="020F0502020204030204" pitchFamily="34" charset="0"/>
                        </a:rPr>
                        <a:t>Congestion Revenue Rights-DAM</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buNone/>
                      </a:pPr>
                      <a:r>
                        <a:rPr lang="en-US" sz="1200" b="0" i="0" u="none" strike="noStrike">
                          <a:solidFill>
                            <a:srgbClr val="000000"/>
                          </a:solidFill>
                          <a:effectLst/>
                          <a:latin typeface="Calibri" panose="020F0502020204030204" pitchFamily="34" charset="0"/>
                        </a:rPr>
                        <a:t>7</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buNone/>
                      </a:pPr>
                      <a:r>
                        <a:rPr lang="en-US" sz="1200" b="0" i="0" u="none" strike="noStrike">
                          <a:solidFill>
                            <a:srgbClr val="000000"/>
                          </a:solidFill>
                          <a:effectLst/>
                          <a:latin typeface="Calibri" panose="020F0502020204030204" pitchFamily="34" charset="0"/>
                        </a:rPr>
                        <a:t>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buNone/>
                      </a:pPr>
                      <a:r>
                        <a:rPr lang="en-US" sz="1200" b="0" i="0" u="none" strike="noStrike">
                          <a:solidFill>
                            <a:srgbClr val="000000"/>
                          </a:solidFill>
                          <a:effectLst/>
                          <a:latin typeface="Calibri" panose="020F0502020204030204" pitchFamily="34" charset="0"/>
                        </a:rPr>
                        <a:t>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buNone/>
                      </a:pPr>
                      <a:r>
                        <a:rPr lang="en-US" sz="1200" b="0" i="0" u="none" strike="noStrike">
                          <a:solidFill>
                            <a:srgbClr val="000000"/>
                          </a:solidFill>
                          <a:effectLst/>
                          <a:latin typeface="Calibri" panose="020F0502020204030204" pitchFamily="34" charset="0"/>
                        </a:rPr>
                        <a:t>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buNone/>
                      </a:pPr>
                      <a:r>
                        <a:rPr lang="en-US" sz="1200" b="0" i="0" u="none" strike="noStrike">
                          <a:solidFill>
                            <a:srgbClr val="000000"/>
                          </a:solidFill>
                          <a:effectLst/>
                          <a:latin typeface="Calibri" panose="020F0502020204030204" pitchFamily="34" charset="0"/>
                        </a:rPr>
                        <a:t>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685055694"/>
                  </a:ext>
                </a:extLst>
              </a:tr>
              <a:tr h="215569">
                <a:tc>
                  <a:txBody>
                    <a:bodyPr/>
                    <a:lstStyle/>
                    <a:p>
                      <a:pPr algn="ctr" rtl="0" fontAlgn="ctr">
                        <a:buNone/>
                      </a:pPr>
                      <a:r>
                        <a:rPr lang="en-US" sz="1200" b="0" i="0" u="none" strike="noStrike">
                          <a:solidFill>
                            <a:srgbClr val="000000"/>
                          </a:solidFill>
                          <a:effectLst/>
                          <a:latin typeface="Calibri" panose="020F0502020204030204" pitchFamily="34" charset="0"/>
                        </a:rPr>
                        <a:t>DA/RT Invoice</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buNone/>
                      </a:pPr>
                      <a:r>
                        <a:rPr lang="en-US" sz="1200" b="0" i="0" u="none" strike="noStrike">
                          <a:solidFill>
                            <a:srgbClr val="000000"/>
                          </a:solidFill>
                          <a:effectLst/>
                          <a:latin typeface="Calibri" panose="020F0502020204030204" pitchFamily="34" charset="0"/>
                        </a:rPr>
                        <a:t>4</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buNone/>
                      </a:pPr>
                      <a:r>
                        <a:rPr lang="en-US" sz="1200" b="0" i="0" u="none" strike="noStrike">
                          <a:solidFill>
                            <a:srgbClr val="000000"/>
                          </a:solidFill>
                          <a:effectLst/>
                          <a:latin typeface="Calibri" panose="020F0502020204030204" pitchFamily="34" charset="0"/>
                        </a:rPr>
                        <a:t>2</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buNone/>
                      </a:pPr>
                      <a:r>
                        <a:rPr lang="en-US" sz="1200" b="0" i="0" u="none" strike="noStrike">
                          <a:solidFill>
                            <a:srgbClr val="000000"/>
                          </a:solidFill>
                          <a:effectLst/>
                          <a:latin typeface="Calibri" panose="020F0502020204030204" pitchFamily="34" charset="0"/>
                        </a:rPr>
                        <a:t>2</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buNone/>
                      </a:pPr>
                      <a:r>
                        <a:rPr lang="en-US" sz="1200" b="0" i="0" u="none" strike="noStrike">
                          <a:solidFill>
                            <a:srgbClr val="000000"/>
                          </a:solidFill>
                          <a:effectLst/>
                          <a:latin typeface="Calibri" panose="020F0502020204030204" pitchFamily="34" charset="0"/>
                        </a:rPr>
                        <a:t>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buNone/>
                      </a:pPr>
                      <a:r>
                        <a:rPr lang="en-US" sz="1200" b="0" i="0" u="none" strike="noStrike">
                          <a:solidFill>
                            <a:srgbClr val="000000"/>
                          </a:solidFill>
                          <a:effectLst/>
                          <a:latin typeface="Calibri" panose="020F0502020204030204" pitchFamily="34" charset="0"/>
                        </a:rPr>
                        <a:t>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787877040"/>
                  </a:ext>
                </a:extLst>
              </a:tr>
              <a:tr h="215569">
                <a:tc>
                  <a:txBody>
                    <a:bodyPr/>
                    <a:lstStyle/>
                    <a:p>
                      <a:pPr algn="ctr" rtl="0" fontAlgn="ctr">
                        <a:buNone/>
                      </a:pPr>
                      <a:r>
                        <a:rPr lang="en-US" sz="1200" b="0" i="0" u="none" strike="noStrike">
                          <a:solidFill>
                            <a:srgbClr val="000000"/>
                          </a:solidFill>
                          <a:effectLst/>
                          <a:latin typeface="Calibri" panose="020F0502020204030204" pitchFamily="34" charset="0"/>
                        </a:rPr>
                        <a:t>Emergency Operations</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buNone/>
                      </a:pPr>
                      <a:r>
                        <a:rPr lang="en-US" sz="1200" b="0" i="0" u="none" strike="noStrike">
                          <a:solidFill>
                            <a:srgbClr val="000000"/>
                          </a:solidFill>
                          <a:effectLst/>
                          <a:latin typeface="Calibri" panose="020F0502020204030204" pitchFamily="34" charset="0"/>
                        </a:rPr>
                        <a:t>4</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buNone/>
                      </a:pPr>
                      <a:r>
                        <a:rPr lang="en-US" sz="1200" b="0" i="0" u="none" strike="noStrike">
                          <a:solidFill>
                            <a:srgbClr val="000000"/>
                          </a:solidFill>
                          <a:effectLst/>
                          <a:latin typeface="Calibri" panose="020F0502020204030204" pitchFamily="34" charset="0"/>
                        </a:rPr>
                        <a:t>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buNone/>
                      </a:pPr>
                      <a:r>
                        <a:rPr lang="en-US" sz="1200" b="0" i="0" u="none" strike="noStrike">
                          <a:solidFill>
                            <a:srgbClr val="000000"/>
                          </a:solidFill>
                          <a:effectLst/>
                          <a:latin typeface="Calibri" panose="020F0502020204030204" pitchFamily="34" charset="0"/>
                        </a:rPr>
                        <a:t>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buNone/>
                      </a:pPr>
                      <a:r>
                        <a:rPr lang="en-US" sz="1200" b="0" i="0" u="none" strike="noStrike">
                          <a:solidFill>
                            <a:srgbClr val="000000"/>
                          </a:solidFill>
                          <a:effectLst/>
                          <a:latin typeface="Calibri" panose="020F0502020204030204" pitchFamily="34" charset="0"/>
                        </a:rPr>
                        <a:t>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buNone/>
                      </a:pPr>
                      <a:r>
                        <a:rPr lang="en-US" sz="1200" b="0" i="0" u="none" strike="noStrike">
                          <a:solidFill>
                            <a:srgbClr val="000000"/>
                          </a:solidFill>
                          <a:effectLst/>
                          <a:latin typeface="Calibri" panose="020F0502020204030204" pitchFamily="34" charset="0"/>
                        </a:rPr>
                        <a:t>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209325397"/>
                  </a:ext>
                </a:extLst>
              </a:tr>
              <a:tr h="215569">
                <a:tc>
                  <a:txBody>
                    <a:bodyPr/>
                    <a:lstStyle/>
                    <a:p>
                      <a:pPr algn="ctr" rtl="0" fontAlgn="ctr">
                        <a:buNone/>
                      </a:pPr>
                      <a:r>
                        <a:rPr lang="en-US" sz="1200" b="0" i="0" u="none" strike="noStrike">
                          <a:solidFill>
                            <a:srgbClr val="000000"/>
                          </a:solidFill>
                          <a:effectLst/>
                          <a:latin typeface="Calibri" panose="020F0502020204030204" pitchFamily="34" charset="0"/>
                        </a:rPr>
                        <a:t>ENERGY-DAM</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buNone/>
                      </a:pPr>
                      <a:r>
                        <a:rPr lang="en-US" sz="1200" b="0" i="0" u="none" strike="noStrike">
                          <a:solidFill>
                            <a:srgbClr val="000000"/>
                          </a:solidFill>
                          <a:effectLst/>
                          <a:latin typeface="Calibri" panose="020F0502020204030204" pitchFamily="34" charset="0"/>
                        </a:rPr>
                        <a:t>1</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buNone/>
                      </a:pPr>
                      <a:r>
                        <a:rPr lang="en-US" sz="1200" b="0" i="0" u="none" strike="noStrike">
                          <a:solidFill>
                            <a:srgbClr val="000000"/>
                          </a:solidFill>
                          <a:effectLst/>
                          <a:latin typeface="Calibri" panose="020F0502020204030204" pitchFamily="34" charset="0"/>
                        </a:rPr>
                        <a:t>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buNone/>
                      </a:pPr>
                      <a:r>
                        <a:rPr lang="en-US" sz="1200" b="0" i="0" u="none" strike="noStrike">
                          <a:solidFill>
                            <a:srgbClr val="000000"/>
                          </a:solidFill>
                          <a:effectLst/>
                          <a:latin typeface="Calibri" panose="020F0502020204030204" pitchFamily="34" charset="0"/>
                        </a:rPr>
                        <a:t>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buNone/>
                      </a:pPr>
                      <a:r>
                        <a:rPr lang="en-US" sz="1200" b="0" i="0" u="none" strike="noStrike">
                          <a:solidFill>
                            <a:srgbClr val="000000"/>
                          </a:solidFill>
                          <a:effectLst/>
                          <a:latin typeface="Calibri" panose="020F0502020204030204" pitchFamily="34" charset="0"/>
                        </a:rPr>
                        <a:t>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buNone/>
                      </a:pPr>
                      <a:r>
                        <a:rPr lang="en-US" sz="1200" b="0" i="0" u="none" strike="noStrike">
                          <a:solidFill>
                            <a:srgbClr val="000000"/>
                          </a:solidFill>
                          <a:effectLst/>
                          <a:latin typeface="Calibri" panose="020F0502020204030204" pitchFamily="34" charset="0"/>
                        </a:rPr>
                        <a:t>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247812673"/>
                  </a:ext>
                </a:extLst>
              </a:tr>
              <a:tr h="215569">
                <a:tc>
                  <a:txBody>
                    <a:bodyPr/>
                    <a:lstStyle/>
                    <a:p>
                      <a:pPr algn="ctr" rtl="0" fontAlgn="ctr">
                        <a:buNone/>
                      </a:pPr>
                      <a:r>
                        <a:rPr lang="en-US" sz="1200" b="0" i="0" u="none" strike="noStrike">
                          <a:solidFill>
                            <a:srgbClr val="000000"/>
                          </a:solidFill>
                          <a:effectLst/>
                          <a:latin typeface="Calibri" panose="020F0502020204030204" pitchFamily="34" charset="0"/>
                        </a:rPr>
                        <a:t>Energy-RTM</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rtl="0" fontAlgn="ctr">
                        <a:buNone/>
                      </a:pPr>
                      <a:r>
                        <a:rPr lang="en-US" sz="1200" b="0" i="0" u="none" strike="noStrike">
                          <a:solidFill>
                            <a:srgbClr val="000000"/>
                          </a:solidFill>
                          <a:effectLst/>
                          <a:latin typeface="Calibri" panose="020F0502020204030204" pitchFamily="34" charset="0"/>
                        </a:rPr>
                        <a:t>40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rtl="0" fontAlgn="ctr">
                        <a:buNone/>
                      </a:pPr>
                      <a:r>
                        <a:rPr lang="en-US" sz="1200" b="0" i="0" u="none" strike="noStrike">
                          <a:solidFill>
                            <a:srgbClr val="000000"/>
                          </a:solidFill>
                          <a:effectLst/>
                          <a:latin typeface="Calibri" panose="020F0502020204030204" pitchFamily="34" charset="0"/>
                        </a:rPr>
                        <a:t>28</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buNone/>
                      </a:pPr>
                      <a:r>
                        <a:rPr lang="en-US" sz="1200" b="0" i="0" u="none" strike="noStrike">
                          <a:solidFill>
                            <a:srgbClr val="000000"/>
                          </a:solidFill>
                          <a:effectLst/>
                          <a:latin typeface="Calibri" panose="020F0502020204030204" pitchFamily="34" charset="0"/>
                        </a:rPr>
                        <a:t>12</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buNone/>
                      </a:pPr>
                      <a:r>
                        <a:rPr lang="en-US" sz="1200" b="0" i="0" u="none" strike="noStrike">
                          <a:solidFill>
                            <a:srgbClr val="000000"/>
                          </a:solidFill>
                          <a:effectLst/>
                          <a:latin typeface="Calibri" panose="020F0502020204030204" pitchFamily="34" charset="0"/>
                        </a:rPr>
                        <a:t>16</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buNone/>
                      </a:pPr>
                      <a:r>
                        <a:rPr lang="en-US" sz="1200" b="0" i="0" u="none" strike="noStrike">
                          <a:solidFill>
                            <a:srgbClr val="000000"/>
                          </a:solidFill>
                          <a:effectLst/>
                          <a:latin typeface="Calibri" panose="020F0502020204030204" pitchFamily="34" charset="0"/>
                        </a:rPr>
                        <a:t>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436134870"/>
                  </a:ext>
                </a:extLst>
              </a:tr>
              <a:tr h="215569">
                <a:tc>
                  <a:txBody>
                    <a:bodyPr/>
                    <a:lstStyle/>
                    <a:p>
                      <a:pPr algn="ctr" rtl="0" fontAlgn="ctr">
                        <a:buNone/>
                      </a:pPr>
                      <a:r>
                        <a:rPr lang="en-US" sz="1200" b="0" i="0" u="none" strike="noStrike">
                          <a:solidFill>
                            <a:srgbClr val="000000"/>
                          </a:solidFill>
                          <a:effectLst/>
                          <a:latin typeface="Calibri" panose="020F0502020204030204" pitchFamily="34" charset="0"/>
                        </a:rPr>
                        <a:t>Firm Fuel Supply Service</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rtl="0" fontAlgn="ctr">
                        <a:buNone/>
                      </a:pPr>
                      <a:r>
                        <a:rPr lang="en-US" sz="1200" b="0" i="0" u="none" strike="noStrike">
                          <a:solidFill>
                            <a:srgbClr val="000000"/>
                          </a:solidFill>
                          <a:effectLst/>
                          <a:latin typeface="Calibri" panose="020F0502020204030204" pitchFamily="34" charset="0"/>
                        </a:rPr>
                        <a:t>4</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rtl="0" fontAlgn="ctr">
                        <a:buNone/>
                      </a:pPr>
                      <a:r>
                        <a:rPr lang="en-US" sz="1200" b="0" i="0" u="none" strike="noStrike">
                          <a:solidFill>
                            <a:srgbClr val="000000"/>
                          </a:solidFill>
                          <a:effectLst/>
                          <a:latin typeface="Calibri" panose="020F0502020204030204" pitchFamily="34" charset="0"/>
                        </a:rPr>
                        <a:t>3</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buNone/>
                      </a:pPr>
                      <a:r>
                        <a:rPr lang="en-US" sz="1200" b="0" i="0" u="none" strike="noStrike">
                          <a:solidFill>
                            <a:srgbClr val="000000"/>
                          </a:solidFill>
                          <a:effectLst/>
                          <a:latin typeface="Calibri" panose="020F0502020204030204" pitchFamily="34" charset="0"/>
                        </a:rPr>
                        <a:t>3</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buNone/>
                      </a:pPr>
                      <a:r>
                        <a:rPr lang="en-US" sz="1200" b="0" i="0" u="none" strike="noStrike">
                          <a:solidFill>
                            <a:srgbClr val="000000"/>
                          </a:solidFill>
                          <a:effectLst/>
                          <a:latin typeface="Calibri" panose="020F0502020204030204" pitchFamily="34" charset="0"/>
                        </a:rPr>
                        <a:t>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buNone/>
                      </a:pPr>
                      <a:r>
                        <a:rPr lang="en-US" sz="1200" b="0" i="0" u="none" strike="noStrike">
                          <a:solidFill>
                            <a:srgbClr val="000000"/>
                          </a:solidFill>
                          <a:effectLst/>
                          <a:latin typeface="Calibri" panose="020F0502020204030204" pitchFamily="34" charset="0"/>
                        </a:rPr>
                        <a:t>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659943043"/>
                  </a:ext>
                </a:extLst>
              </a:tr>
              <a:tr h="215569">
                <a:tc>
                  <a:txBody>
                    <a:bodyPr/>
                    <a:lstStyle/>
                    <a:p>
                      <a:pPr algn="ctr" rtl="0" fontAlgn="ctr">
                        <a:buNone/>
                      </a:pPr>
                      <a:r>
                        <a:rPr lang="fr-FR" sz="1200" b="0" i="0" u="none" strike="noStrike">
                          <a:solidFill>
                            <a:srgbClr val="000000"/>
                          </a:solidFill>
                          <a:effectLst/>
                          <a:latin typeface="Calibri" panose="020F0502020204030204" pitchFamily="34" charset="0"/>
                        </a:rPr>
                        <a:t>Gene. Res. Base Pt Deviation</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rtl="0" fontAlgn="ctr">
                        <a:buNone/>
                      </a:pPr>
                      <a:r>
                        <a:rPr lang="en-US" sz="1200" b="0" i="0" u="none" strike="noStrike">
                          <a:solidFill>
                            <a:srgbClr val="000000"/>
                          </a:solidFill>
                          <a:effectLst/>
                          <a:latin typeface="Calibri" panose="020F0502020204030204" pitchFamily="34" charset="0"/>
                        </a:rPr>
                        <a:t>6</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rtl="0" fontAlgn="ctr">
                        <a:buNone/>
                      </a:pPr>
                      <a:r>
                        <a:rPr lang="en-US" sz="1200" b="0" i="0" u="none" strike="noStrike">
                          <a:solidFill>
                            <a:srgbClr val="000000"/>
                          </a:solidFill>
                          <a:effectLst/>
                          <a:latin typeface="Calibri" panose="020F0502020204030204" pitchFamily="34" charset="0"/>
                        </a:rPr>
                        <a:t>5</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buNone/>
                      </a:pPr>
                      <a:r>
                        <a:rPr lang="en-US" sz="1200" b="0" i="0" u="none" strike="noStrike">
                          <a:solidFill>
                            <a:srgbClr val="000000"/>
                          </a:solidFill>
                          <a:effectLst/>
                          <a:latin typeface="Calibri" panose="020F0502020204030204" pitchFamily="34" charset="0"/>
                        </a:rPr>
                        <a:t>4</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buNone/>
                      </a:pPr>
                      <a:r>
                        <a:rPr lang="en-US" sz="1200" b="0" i="0" u="none" strike="noStrike">
                          <a:solidFill>
                            <a:srgbClr val="000000"/>
                          </a:solidFill>
                          <a:effectLst/>
                          <a:latin typeface="Calibri" panose="020F0502020204030204" pitchFamily="34" charset="0"/>
                        </a:rPr>
                        <a:t>1</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buNone/>
                      </a:pPr>
                      <a:r>
                        <a:rPr lang="en-US" sz="1200" b="0" i="0" u="none" strike="noStrike">
                          <a:solidFill>
                            <a:srgbClr val="000000"/>
                          </a:solidFill>
                          <a:effectLst/>
                          <a:latin typeface="Calibri" panose="020F0502020204030204" pitchFamily="34" charset="0"/>
                        </a:rPr>
                        <a:t>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884133044"/>
                  </a:ext>
                </a:extLst>
              </a:tr>
              <a:tr h="225835">
                <a:tc>
                  <a:txBody>
                    <a:bodyPr/>
                    <a:lstStyle/>
                    <a:p>
                      <a:pPr algn="ctr" rtl="0" fontAlgn="ctr">
                        <a:buNone/>
                      </a:pPr>
                      <a:r>
                        <a:rPr lang="en-US" sz="1200" b="0" i="0" u="none" strike="noStrike">
                          <a:solidFill>
                            <a:srgbClr val="000000"/>
                          </a:solidFill>
                          <a:effectLst/>
                          <a:latin typeface="Calibri" panose="020F0502020204030204" pitchFamily="34" charset="0"/>
                        </a:rPr>
                        <a:t>Reliability Unit Commitment</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rtl="0" fontAlgn="ctr">
                        <a:buNone/>
                      </a:pPr>
                      <a:r>
                        <a:rPr lang="en-US" sz="1200" b="0" i="0" u="none" strike="noStrike">
                          <a:solidFill>
                            <a:srgbClr val="000000"/>
                          </a:solidFill>
                          <a:effectLst/>
                          <a:latin typeface="Calibri" panose="020F0502020204030204" pitchFamily="34" charset="0"/>
                        </a:rPr>
                        <a:t>108</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rtl="0" fontAlgn="ctr">
                        <a:buNone/>
                      </a:pPr>
                      <a:r>
                        <a:rPr lang="en-US" sz="1200" b="0" i="0" u="none" strike="noStrike">
                          <a:solidFill>
                            <a:srgbClr val="000000"/>
                          </a:solidFill>
                          <a:effectLst/>
                          <a:latin typeface="Calibri" panose="020F0502020204030204" pitchFamily="34" charset="0"/>
                        </a:rPr>
                        <a:t>109</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rtl="0" fontAlgn="ctr">
                        <a:buNone/>
                      </a:pPr>
                      <a:r>
                        <a:rPr lang="en-US" sz="1200" b="0" i="0" u="none" strike="noStrike">
                          <a:solidFill>
                            <a:srgbClr val="000000"/>
                          </a:solidFill>
                          <a:effectLst/>
                          <a:latin typeface="Calibri" panose="020F0502020204030204" pitchFamily="34" charset="0"/>
                        </a:rPr>
                        <a:t>5</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buNone/>
                      </a:pPr>
                      <a:r>
                        <a:rPr lang="en-US" sz="1200" b="0" i="0" u="none" strike="noStrike">
                          <a:solidFill>
                            <a:srgbClr val="000000"/>
                          </a:solidFill>
                          <a:effectLst/>
                          <a:latin typeface="Calibri" panose="020F0502020204030204" pitchFamily="34" charset="0"/>
                        </a:rPr>
                        <a:t>104</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buNone/>
                      </a:pPr>
                      <a:r>
                        <a:rPr lang="en-US" sz="1200" b="0" i="0" u="none" strike="noStrike">
                          <a:solidFill>
                            <a:srgbClr val="000000"/>
                          </a:solidFill>
                          <a:effectLst/>
                          <a:latin typeface="Calibri" panose="020F0502020204030204" pitchFamily="34" charset="0"/>
                        </a:rPr>
                        <a:t>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160360682"/>
                  </a:ext>
                </a:extLst>
              </a:tr>
              <a:tr h="225835">
                <a:tc>
                  <a:txBody>
                    <a:bodyPr/>
                    <a:lstStyle/>
                    <a:p>
                      <a:pPr algn="ctr" rtl="0" fontAlgn="ctr">
                        <a:buNone/>
                      </a:pPr>
                      <a:r>
                        <a:rPr lang="en-US" sz="1200" b="0" i="0" u="none" strike="noStrike">
                          <a:solidFill>
                            <a:srgbClr val="000000"/>
                          </a:solidFill>
                          <a:effectLst/>
                          <a:latin typeface="Calibri" panose="020F0502020204030204" pitchFamily="34" charset="0"/>
                        </a:rPr>
                        <a:t>TOTAL</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buNone/>
                      </a:pPr>
                      <a:r>
                        <a:rPr lang="en-US" sz="1200" b="0" i="0" u="none" strike="noStrike">
                          <a:solidFill>
                            <a:srgbClr val="000000"/>
                          </a:solidFill>
                          <a:effectLst/>
                          <a:latin typeface="Calibri" panose="020F0502020204030204" pitchFamily="34" charset="0"/>
                        </a:rPr>
                        <a:t>182</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rtl="0" fontAlgn="ctr">
                        <a:buNone/>
                      </a:pPr>
                      <a:r>
                        <a:rPr lang="en-US" sz="1200" b="0" i="0" u="none" strike="noStrike">
                          <a:solidFill>
                            <a:srgbClr val="000000"/>
                          </a:solidFill>
                          <a:effectLst/>
                          <a:latin typeface="Calibri" panose="020F0502020204030204" pitchFamily="34" charset="0"/>
                        </a:rPr>
                        <a:t>155</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rtl="0" fontAlgn="ctr">
                        <a:buNone/>
                      </a:pPr>
                      <a:r>
                        <a:rPr lang="en-US" sz="1200" b="0" i="0" u="none" strike="noStrike">
                          <a:solidFill>
                            <a:srgbClr val="000000"/>
                          </a:solidFill>
                          <a:effectLst/>
                          <a:latin typeface="Calibri" panose="020F0502020204030204" pitchFamily="34" charset="0"/>
                        </a:rPr>
                        <a:t>34</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buNone/>
                      </a:pPr>
                      <a:r>
                        <a:rPr lang="en-US" sz="1200" b="0" i="0" u="none" strike="noStrike">
                          <a:solidFill>
                            <a:srgbClr val="000000"/>
                          </a:solidFill>
                          <a:effectLst/>
                          <a:latin typeface="Calibri" panose="020F0502020204030204" pitchFamily="34" charset="0"/>
                        </a:rPr>
                        <a:t>121</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buNone/>
                      </a:pPr>
                      <a:r>
                        <a:rPr lang="en-US" sz="1200" b="0" i="0" u="none" strike="noStrike" dirty="0">
                          <a:solidFill>
                            <a:srgbClr val="000000"/>
                          </a:solidFill>
                          <a:effectLst/>
                          <a:latin typeface="Calibri" panose="020F0502020204030204" pitchFamily="34" charset="0"/>
                        </a:rPr>
                        <a:t>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909969706"/>
                  </a:ext>
                </a:extLst>
              </a:tr>
            </a:tbl>
          </a:graphicData>
        </a:graphic>
      </p:graphicFrame>
    </p:spTree>
    <p:extLst>
      <p:ext uri="{BB962C8B-B14F-4D97-AF65-F5344CB8AC3E}">
        <p14:creationId xmlns:p14="http://schemas.microsoft.com/office/powerpoint/2010/main" val="223175832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p:spPr>
        <p:txBody>
          <a:bodyPr/>
          <a:lstStyle/>
          <a:p>
            <a:r>
              <a:rPr lang="en-US" sz="2000" dirty="0"/>
              <a:t>8.2(2)(c)(v) Other Settlement metrics</a:t>
            </a:r>
            <a:endParaRPr lang="en-US" sz="2000" b="1" dirty="0">
              <a:solidFill>
                <a:schemeClr val="accent1"/>
              </a:solidFill>
            </a:endParaRPr>
          </a:p>
        </p:txBody>
      </p:sp>
      <p:sp>
        <p:nvSpPr>
          <p:cNvPr id="3"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5</a:t>
            </a:fld>
            <a:endParaRPr lang="en-US"/>
          </a:p>
        </p:txBody>
      </p:sp>
      <p:sp>
        <p:nvSpPr>
          <p:cNvPr id="4" name="TextBox 7">
            <a:extLst>
              <a:ext uri="{FF2B5EF4-FFF2-40B4-BE49-F238E27FC236}">
                <a16:creationId xmlns:a16="http://schemas.microsoft.com/office/drawing/2014/main" id="{738B510A-57D6-4EC7-9485-2DBDD80FD154}"/>
              </a:ext>
            </a:extLst>
          </p:cNvPr>
          <p:cNvSpPr txBox="1">
            <a:spLocks noGrp="1" noRot="1" noMove="1" noResize="1" noEditPoints="1" noAdjustHandles="1" noChangeArrowheads="1" noChangeShapeType="1"/>
          </p:cNvSpPr>
          <p:nvPr/>
        </p:nvSpPr>
        <p:spPr>
          <a:xfrm>
            <a:off x="152400" y="4160520"/>
            <a:ext cx="2286000" cy="276999"/>
          </a:xfrm>
          <a:prstGeom prst="rect">
            <a:avLst/>
          </a:prstGeom>
          <a:noFill/>
        </p:spPr>
        <p:txBody>
          <a:bodyPr wrap="square" rtlCol="0">
            <a:spAutoFit/>
          </a:bodyPr>
          <a:lstStyle/>
          <a:p>
            <a:pPr algn="ctr"/>
            <a:r>
              <a:rPr lang="en-US" sz="1200" b="1" dirty="0"/>
              <a:t>Average percent change</a:t>
            </a:r>
          </a:p>
        </p:txBody>
      </p:sp>
      <p:sp>
        <p:nvSpPr>
          <p:cNvPr id="5" name="TextBox 6">
            <a:extLst>
              <a:ext uri="{FF2B5EF4-FFF2-40B4-BE49-F238E27FC236}">
                <a16:creationId xmlns:a16="http://schemas.microsoft.com/office/drawing/2014/main" id="{0CEEE17A-855C-4A39-978A-63919E23D4BB}"/>
              </a:ext>
            </a:extLst>
          </p:cNvPr>
          <p:cNvSpPr txBox="1"/>
          <p:nvPr/>
        </p:nvSpPr>
        <p:spPr>
          <a:xfrm>
            <a:off x="411480" y="3400525"/>
            <a:ext cx="3276600" cy="215444"/>
          </a:xfrm>
          <a:prstGeom prst="rect">
            <a:avLst/>
          </a:prstGeom>
          <a:noFill/>
        </p:spPr>
        <p:txBody>
          <a:bodyPr wrap="square" rtlCol="0">
            <a:spAutoFit/>
          </a:bodyPr>
          <a:lstStyle/>
          <a:p>
            <a:r>
              <a:rPr lang="en-US" sz="800" b="1" dirty="0"/>
              <a:t>NOTE: </a:t>
            </a:r>
            <a:r>
              <a:rPr lang="en-US" sz="800" dirty="0"/>
              <a:t>ERS Final settlement OD data is not represented in graph.</a:t>
            </a:r>
          </a:p>
        </p:txBody>
      </p:sp>
      <p:pic>
        <p:nvPicPr>
          <p:cNvPr id="6" name="Content Placeholder 5"/>
          <p:cNvPicPr>
            <a:picLocks noGrp="1"/>
          </p:cNvPicPr>
          <p:nvPr>
            <p:ph/>
          </p:nvPr>
        </p:nvPicPr>
        <p:blipFill>
          <a:blip r:embed="rId3"/>
          <a:stretch>
            <a:fillRect/>
          </a:stretch>
        </p:blipFill>
        <p:spPr>
          <a:xfrm>
            <a:off x="91440" y="868680"/>
            <a:ext cx="8778240" cy="2560320"/>
          </a:xfrm>
          <a:prstGeom prst="rect">
            <a:avLst/>
          </a:prstGeom>
        </p:spPr>
      </p:pic>
      <p:graphicFrame>
        <p:nvGraphicFramePr>
          <p:cNvPr id="7" name="Table 6"/>
          <p:cNvGraphicFramePr>
            <a:graphicFrameLocks noGrp="1"/>
          </p:cNvGraphicFramePr>
          <p:nvPr>
            <p:extLst>
              <p:ext uri="{D42A27DB-BD31-4B8C-83A1-F6EECF244321}">
                <p14:modId xmlns:p14="http://schemas.microsoft.com/office/powerpoint/2010/main" val="797563206"/>
              </p:ext>
            </p:extLst>
          </p:nvPr>
        </p:nvGraphicFramePr>
        <p:xfrm>
          <a:off x="411480" y="4480560"/>
          <a:ext cx="8351516" cy="883920"/>
        </p:xfrm>
        <a:graphic>
          <a:graphicData uri="http://schemas.openxmlformats.org/drawingml/2006/table">
            <a:tbl>
              <a:tblPr/>
              <a:tblGrid>
                <a:gridCol w="804966">
                  <a:extLst>
                    <a:ext uri="{9D8B030D-6E8A-4147-A177-3AD203B41FA5}">
                      <a16:colId xmlns:a16="http://schemas.microsoft.com/office/drawing/2014/main" val="20000"/>
                    </a:ext>
                  </a:extLst>
                </a:gridCol>
                <a:gridCol w="754655">
                  <a:extLst>
                    <a:ext uri="{9D8B030D-6E8A-4147-A177-3AD203B41FA5}">
                      <a16:colId xmlns:a16="http://schemas.microsoft.com/office/drawing/2014/main" val="20001"/>
                    </a:ext>
                  </a:extLst>
                </a:gridCol>
                <a:gridCol w="754655">
                  <a:extLst>
                    <a:ext uri="{9D8B030D-6E8A-4147-A177-3AD203B41FA5}">
                      <a16:colId xmlns:a16="http://schemas.microsoft.com/office/drawing/2014/main" val="20002"/>
                    </a:ext>
                  </a:extLst>
                </a:gridCol>
                <a:gridCol w="754655">
                  <a:extLst>
                    <a:ext uri="{9D8B030D-6E8A-4147-A177-3AD203B41FA5}">
                      <a16:colId xmlns:a16="http://schemas.microsoft.com/office/drawing/2014/main" val="20003"/>
                    </a:ext>
                  </a:extLst>
                </a:gridCol>
                <a:gridCol w="754655">
                  <a:extLst>
                    <a:ext uri="{9D8B030D-6E8A-4147-A177-3AD203B41FA5}">
                      <a16:colId xmlns:a16="http://schemas.microsoft.com/office/drawing/2014/main" val="20004"/>
                    </a:ext>
                  </a:extLst>
                </a:gridCol>
                <a:gridCol w="754655">
                  <a:extLst>
                    <a:ext uri="{9D8B030D-6E8A-4147-A177-3AD203B41FA5}">
                      <a16:colId xmlns:a16="http://schemas.microsoft.com/office/drawing/2014/main" val="20005"/>
                    </a:ext>
                  </a:extLst>
                </a:gridCol>
                <a:gridCol w="754655">
                  <a:extLst>
                    <a:ext uri="{9D8B030D-6E8A-4147-A177-3AD203B41FA5}">
                      <a16:colId xmlns:a16="http://schemas.microsoft.com/office/drawing/2014/main" val="20006"/>
                    </a:ext>
                  </a:extLst>
                </a:gridCol>
                <a:gridCol w="754655">
                  <a:extLst>
                    <a:ext uri="{9D8B030D-6E8A-4147-A177-3AD203B41FA5}">
                      <a16:colId xmlns:a16="http://schemas.microsoft.com/office/drawing/2014/main" val="20007"/>
                    </a:ext>
                  </a:extLst>
                </a:gridCol>
                <a:gridCol w="754655">
                  <a:extLst>
                    <a:ext uri="{9D8B030D-6E8A-4147-A177-3AD203B41FA5}">
                      <a16:colId xmlns:a16="http://schemas.microsoft.com/office/drawing/2014/main" val="20008"/>
                    </a:ext>
                  </a:extLst>
                </a:gridCol>
                <a:gridCol w="754655">
                  <a:extLst>
                    <a:ext uri="{9D8B030D-6E8A-4147-A177-3AD203B41FA5}">
                      <a16:colId xmlns:a16="http://schemas.microsoft.com/office/drawing/2014/main" val="20009"/>
                    </a:ext>
                  </a:extLst>
                </a:gridCol>
                <a:gridCol w="754655">
                  <a:extLst>
                    <a:ext uri="{9D8B030D-6E8A-4147-A177-3AD203B41FA5}">
                      <a16:colId xmlns:a16="http://schemas.microsoft.com/office/drawing/2014/main" val="20010"/>
                    </a:ext>
                  </a:extLst>
                </a:gridCol>
              </a:tblGrid>
              <a:tr h="284480">
                <a:tc>
                  <a:txBody>
                    <a:bodyPr/>
                    <a:lstStyle/>
                    <a:p>
                      <a:pPr marL="63500" marR="63500" algn="ctr">
                        <a:lnSpc>
                          <a:spcPct val="100000"/>
                        </a:lnSpc>
                        <a:spcBef>
                          <a:spcPts val="500"/>
                        </a:spcBef>
                        <a:spcAft>
                          <a:spcPts val="500"/>
                        </a:spcAft>
                        <a:buNone/>
                      </a:pPr>
                      <a:endParaRPr sz="1100" b="1" i="0" u="none" cap="none">
                        <a:solidFill>
                          <a:srgbClr val="000000">
                            <a:alpha val="100000"/>
                          </a:srgbClr>
                        </a:solidFill>
                        <a:latin typeface="Arial"/>
                        <a:cs typeface="Arial"/>
                        <a:sym typeface="Arial"/>
                      </a:endParaRPr>
                    </a:p>
                  </a:txBody>
                  <a:tcPr marL="0" marR="0" marT="63500" marB="63500" anchor="ctr">
                    <a:lnL w="0" cap="flat" cmpd="sng" algn="ctr">
                      <a:noFill/>
                      <a:prstDash val="solid"/>
                    </a:lnL>
                    <a:lnR w="0" cap="flat" cmpd="sng" algn="ctr">
                      <a:noFill/>
                      <a:prstDash val="solid"/>
                    </a:lnR>
                    <a:lnT w="19050" cap="flat" cmpd="sng" algn="ctr">
                      <a:solidFill>
                        <a:srgbClr val="666666">
                          <a:alpha val="100000"/>
                        </a:srgbClr>
                      </a:solidFill>
                      <a:prstDash val="solid"/>
                    </a:lnT>
                    <a:lnB w="19050" cap="flat" cmpd="sng" algn="ctr">
                      <a:solidFill>
                        <a:srgbClr val="666666">
                          <a:alpha val="100000"/>
                        </a:srgbClr>
                      </a:solidFill>
                      <a:prstDash val="solid"/>
                    </a:lnB>
                    <a:solidFill>
                      <a:srgbClr val="BCBCBC">
                        <a:alpha val="100000"/>
                      </a:srgbClr>
                    </a:solidFill>
                  </a:tcPr>
                </a:tc>
                <a:tc>
                  <a:txBody>
                    <a:bodyPr/>
                    <a:lstStyle/>
                    <a:p>
                      <a:pPr marL="63500" marR="63500" algn="ctr">
                        <a:lnSpc>
                          <a:spcPct val="100000"/>
                        </a:lnSpc>
                        <a:spcBef>
                          <a:spcPts val="500"/>
                        </a:spcBef>
                        <a:spcAft>
                          <a:spcPts val="500"/>
                        </a:spcAft>
                        <a:buNone/>
                      </a:pPr>
                      <a:r>
                        <a:rPr sz="1100" b="1" i="0" u="none" cap="none">
                          <a:solidFill>
                            <a:srgbClr val="000000">
                              <a:alpha val="100000"/>
                            </a:srgbClr>
                          </a:solidFill>
                          <a:latin typeface="Arial"/>
                          <a:cs typeface="Arial"/>
                          <a:sym typeface="Arial"/>
                        </a:rPr>
                        <a:t>2016</a:t>
                      </a:r>
                    </a:p>
                  </a:txBody>
                  <a:tcPr marL="0" marR="0" marT="63500" marB="63500" anchor="ctr">
                    <a:lnL w="0" cap="flat" cmpd="sng" algn="ctr">
                      <a:noFill/>
                      <a:prstDash val="solid"/>
                    </a:lnL>
                    <a:lnR w="0" cap="flat" cmpd="sng" algn="ctr">
                      <a:noFill/>
                      <a:prstDash val="solid"/>
                    </a:lnR>
                    <a:lnT w="19050" cap="flat" cmpd="sng" algn="ctr">
                      <a:solidFill>
                        <a:srgbClr val="666666">
                          <a:alpha val="100000"/>
                        </a:srgbClr>
                      </a:solidFill>
                      <a:prstDash val="solid"/>
                    </a:lnT>
                    <a:lnB w="19050" cap="flat" cmpd="sng" algn="ctr">
                      <a:solidFill>
                        <a:srgbClr val="666666">
                          <a:alpha val="100000"/>
                        </a:srgbClr>
                      </a:solidFill>
                      <a:prstDash val="solid"/>
                    </a:lnB>
                    <a:solidFill>
                      <a:srgbClr val="BCBCBC">
                        <a:alpha val="100000"/>
                      </a:srgbClr>
                    </a:solidFill>
                  </a:tcPr>
                </a:tc>
                <a:tc>
                  <a:txBody>
                    <a:bodyPr/>
                    <a:lstStyle/>
                    <a:p>
                      <a:pPr marL="63500" marR="63500" algn="ctr">
                        <a:lnSpc>
                          <a:spcPct val="100000"/>
                        </a:lnSpc>
                        <a:spcBef>
                          <a:spcPts val="500"/>
                        </a:spcBef>
                        <a:spcAft>
                          <a:spcPts val="500"/>
                        </a:spcAft>
                        <a:buNone/>
                      </a:pPr>
                      <a:r>
                        <a:rPr sz="1100" b="1" i="0" u="none" cap="none" dirty="0">
                          <a:solidFill>
                            <a:srgbClr val="000000">
                              <a:alpha val="100000"/>
                            </a:srgbClr>
                          </a:solidFill>
                          <a:latin typeface="Arial"/>
                          <a:cs typeface="Arial"/>
                          <a:sym typeface="Arial"/>
                        </a:rPr>
                        <a:t>2017</a:t>
                      </a:r>
                    </a:p>
                  </a:txBody>
                  <a:tcPr marL="0" marR="0" marT="63500" marB="63500" anchor="ctr">
                    <a:lnL w="0" cap="flat" cmpd="sng" algn="ctr">
                      <a:noFill/>
                      <a:prstDash val="solid"/>
                    </a:lnL>
                    <a:lnR w="0" cap="flat" cmpd="sng" algn="ctr">
                      <a:noFill/>
                      <a:prstDash val="solid"/>
                    </a:lnR>
                    <a:lnT w="19050" cap="flat" cmpd="sng" algn="ctr">
                      <a:solidFill>
                        <a:srgbClr val="666666">
                          <a:alpha val="100000"/>
                        </a:srgbClr>
                      </a:solidFill>
                      <a:prstDash val="solid"/>
                    </a:lnT>
                    <a:lnB w="19050" cap="flat" cmpd="sng" algn="ctr">
                      <a:solidFill>
                        <a:srgbClr val="666666">
                          <a:alpha val="100000"/>
                        </a:srgbClr>
                      </a:solidFill>
                      <a:prstDash val="solid"/>
                    </a:lnB>
                    <a:solidFill>
                      <a:srgbClr val="BCBCBC">
                        <a:alpha val="100000"/>
                      </a:srgbClr>
                    </a:solidFill>
                  </a:tcPr>
                </a:tc>
                <a:tc>
                  <a:txBody>
                    <a:bodyPr/>
                    <a:lstStyle/>
                    <a:p>
                      <a:pPr marL="63500" marR="63500" algn="ctr">
                        <a:lnSpc>
                          <a:spcPct val="100000"/>
                        </a:lnSpc>
                        <a:spcBef>
                          <a:spcPts val="500"/>
                        </a:spcBef>
                        <a:spcAft>
                          <a:spcPts val="500"/>
                        </a:spcAft>
                        <a:buNone/>
                      </a:pPr>
                      <a:r>
                        <a:rPr sz="1100" b="1" i="0" u="none" cap="none">
                          <a:solidFill>
                            <a:srgbClr val="000000">
                              <a:alpha val="100000"/>
                            </a:srgbClr>
                          </a:solidFill>
                          <a:latin typeface="Arial"/>
                          <a:cs typeface="Arial"/>
                          <a:sym typeface="Arial"/>
                        </a:rPr>
                        <a:t>2018</a:t>
                      </a:r>
                    </a:p>
                  </a:txBody>
                  <a:tcPr marL="0" marR="0" marT="63500" marB="63500" anchor="ctr">
                    <a:lnL w="0" cap="flat" cmpd="sng" algn="ctr">
                      <a:noFill/>
                      <a:prstDash val="solid"/>
                    </a:lnL>
                    <a:lnR w="0" cap="flat" cmpd="sng" algn="ctr">
                      <a:noFill/>
                      <a:prstDash val="solid"/>
                    </a:lnR>
                    <a:lnT w="19050" cap="flat" cmpd="sng" algn="ctr">
                      <a:solidFill>
                        <a:srgbClr val="666666">
                          <a:alpha val="100000"/>
                        </a:srgbClr>
                      </a:solidFill>
                      <a:prstDash val="solid"/>
                    </a:lnT>
                    <a:lnB w="19050" cap="flat" cmpd="sng" algn="ctr">
                      <a:solidFill>
                        <a:srgbClr val="666666">
                          <a:alpha val="100000"/>
                        </a:srgbClr>
                      </a:solidFill>
                      <a:prstDash val="solid"/>
                    </a:lnB>
                    <a:solidFill>
                      <a:srgbClr val="BCBCBC">
                        <a:alpha val="100000"/>
                      </a:srgbClr>
                    </a:solidFill>
                  </a:tcPr>
                </a:tc>
                <a:tc>
                  <a:txBody>
                    <a:bodyPr/>
                    <a:lstStyle/>
                    <a:p>
                      <a:pPr marL="63500" marR="63500" algn="ctr">
                        <a:lnSpc>
                          <a:spcPct val="100000"/>
                        </a:lnSpc>
                        <a:spcBef>
                          <a:spcPts val="500"/>
                        </a:spcBef>
                        <a:spcAft>
                          <a:spcPts val="500"/>
                        </a:spcAft>
                        <a:buNone/>
                      </a:pPr>
                      <a:r>
                        <a:rPr sz="1100" b="1" i="0" u="none" cap="none">
                          <a:solidFill>
                            <a:srgbClr val="000000">
                              <a:alpha val="100000"/>
                            </a:srgbClr>
                          </a:solidFill>
                          <a:latin typeface="Arial"/>
                          <a:cs typeface="Arial"/>
                          <a:sym typeface="Arial"/>
                        </a:rPr>
                        <a:t>2019</a:t>
                      </a:r>
                    </a:p>
                  </a:txBody>
                  <a:tcPr marL="0" marR="0" marT="63500" marB="63500" anchor="ctr">
                    <a:lnL w="0" cap="flat" cmpd="sng" algn="ctr">
                      <a:noFill/>
                      <a:prstDash val="solid"/>
                    </a:lnL>
                    <a:lnR w="0" cap="flat" cmpd="sng" algn="ctr">
                      <a:noFill/>
                      <a:prstDash val="solid"/>
                    </a:lnR>
                    <a:lnT w="19050" cap="flat" cmpd="sng" algn="ctr">
                      <a:solidFill>
                        <a:srgbClr val="666666">
                          <a:alpha val="100000"/>
                        </a:srgbClr>
                      </a:solidFill>
                      <a:prstDash val="solid"/>
                    </a:lnT>
                    <a:lnB w="19050" cap="flat" cmpd="sng" algn="ctr">
                      <a:solidFill>
                        <a:srgbClr val="666666">
                          <a:alpha val="100000"/>
                        </a:srgbClr>
                      </a:solidFill>
                      <a:prstDash val="solid"/>
                    </a:lnB>
                    <a:solidFill>
                      <a:srgbClr val="BCBCBC">
                        <a:alpha val="100000"/>
                      </a:srgbClr>
                    </a:solidFill>
                  </a:tcPr>
                </a:tc>
                <a:tc>
                  <a:txBody>
                    <a:bodyPr/>
                    <a:lstStyle/>
                    <a:p>
                      <a:pPr marL="63500" marR="63500" algn="ctr">
                        <a:lnSpc>
                          <a:spcPct val="100000"/>
                        </a:lnSpc>
                        <a:spcBef>
                          <a:spcPts val="500"/>
                        </a:spcBef>
                        <a:spcAft>
                          <a:spcPts val="500"/>
                        </a:spcAft>
                        <a:buNone/>
                      </a:pPr>
                      <a:r>
                        <a:rPr sz="1100" b="1" i="0" u="none" cap="none">
                          <a:solidFill>
                            <a:srgbClr val="000000">
                              <a:alpha val="100000"/>
                            </a:srgbClr>
                          </a:solidFill>
                          <a:latin typeface="Arial"/>
                          <a:cs typeface="Arial"/>
                          <a:sym typeface="Arial"/>
                        </a:rPr>
                        <a:t>2020</a:t>
                      </a:r>
                    </a:p>
                  </a:txBody>
                  <a:tcPr marL="0" marR="0" marT="63500" marB="63500" anchor="ctr">
                    <a:lnL w="0" cap="flat" cmpd="sng" algn="ctr">
                      <a:noFill/>
                      <a:prstDash val="solid"/>
                    </a:lnL>
                    <a:lnR w="0" cap="flat" cmpd="sng" algn="ctr">
                      <a:noFill/>
                      <a:prstDash val="solid"/>
                    </a:lnR>
                    <a:lnT w="19050" cap="flat" cmpd="sng" algn="ctr">
                      <a:solidFill>
                        <a:srgbClr val="666666">
                          <a:alpha val="100000"/>
                        </a:srgbClr>
                      </a:solidFill>
                      <a:prstDash val="solid"/>
                    </a:lnT>
                    <a:lnB w="19050" cap="flat" cmpd="sng" algn="ctr">
                      <a:solidFill>
                        <a:srgbClr val="666666">
                          <a:alpha val="100000"/>
                        </a:srgbClr>
                      </a:solidFill>
                      <a:prstDash val="solid"/>
                    </a:lnB>
                    <a:solidFill>
                      <a:srgbClr val="BCBCBC">
                        <a:alpha val="100000"/>
                      </a:srgbClr>
                    </a:solidFill>
                  </a:tcPr>
                </a:tc>
                <a:tc>
                  <a:txBody>
                    <a:bodyPr/>
                    <a:lstStyle/>
                    <a:p>
                      <a:pPr marL="63500" marR="63500" algn="ctr">
                        <a:lnSpc>
                          <a:spcPct val="100000"/>
                        </a:lnSpc>
                        <a:spcBef>
                          <a:spcPts val="500"/>
                        </a:spcBef>
                        <a:spcAft>
                          <a:spcPts val="500"/>
                        </a:spcAft>
                        <a:buNone/>
                      </a:pPr>
                      <a:r>
                        <a:rPr sz="1100" b="1" i="0" u="none" cap="none">
                          <a:solidFill>
                            <a:srgbClr val="000000">
                              <a:alpha val="100000"/>
                            </a:srgbClr>
                          </a:solidFill>
                          <a:latin typeface="Arial"/>
                          <a:cs typeface="Arial"/>
                          <a:sym typeface="Arial"/>
                        </a:rPr>
                        <a:t>2021</a:t>
                      </a:r>
                    </a:p>
                  </a:txBody>
                  <a:tcPr marL="0" marR="0" marT="63500" marB="63500" anchor="ctr">
                    <a:lnL w="0" cap="flat" cmpd="sng" algn="ctr">
                      <a:noFill/>
                      <a:prstDash val="solid"/>
                    </a:lnL>
                    <a:lnR w="0" cap="flat" cmpd="sng" algn="ctr">
                      <a:noFill/>
                      <a:prstDash val="solid"/>
                    </a:lnR>
                    <a:lnT w="19050" cap="flat" cmpd="sng" algn="ctr">
                      <a:solidFill>
                        <a:srgbClr val="666666">
                          <a:alpha val="100000"/>
                        </a:srgbClr>
                      </a:solidFill>
                      <a:prstDash val="solid"/>
                    </a:lnT>
                    <a:lnB w="19050" cap="flat" cmpd="sng" algn="ctr">
                      <a:solidFill>
                        <a:srgbClr val="666666">
                          <a:alpha val="100000"/>
                        </a:srgbClr>
                      </a:solidFill>
                      <a:prstDash val="solid"/>
                    </a:lnB>
                    <a:solidFill>
                      <a:srgbClr val="BCBCBC">
                        <a:alpha val="100000"/>
                      </a:srgbClr>
                    </a:solidFill>
                  </a:tcPr>
                </a:tc>
                <a:tc>
                  <a:txBody>
                    <a:bodyPr/>
                    <a:lstStyle/>
                    <a:p>
                      <a:pPr marL="63500" marR="63500" algn="ctr">
                        <a:lnSpc>
                          <a:spcPct val="100000"/>
                        </a:lnSpc>
                        <a:spcBef>
                          <a:spcPts val="500"/>
                        </a:spcBef>
                        <a:spcAft>
                          <a:spcPts val="500"/>
                        </a:spcAft>
                        <a:buNone/>
                      </a:pPr>
                      <a:r>
                        <a:rPr sz="1100" b="1" i="0" u="none" cap="none">
                          <a:solidFill>
                            <a:srgbClr val="000000">
                              <a:alpha val="100000"/>
                            </a:srgbClr>
                          </a:solidFill>
                          <a:latin typeface="Arial"/>
                          <a:cs typeface="Arial"/>
                          <a:sym typeface="Arial"/>
                        </a:rPr>
                        <a:t>2022</a:t>
                      </a:r>
                    </a:p>
                  </a:txBody>
                  <a:tcPr marL="0" marR="0" marT="63500" marB="63500" anchor="ctr">
                    <a:lnL w="0" cap="flat" cmpd="sng" algn="ctr">
                      <a:noFill/>
                      <a:prstDash val="solid"/>
                    </a:lnL>
                    <a:lnR w="0" cap="flat" cmpd="sng" algn="ctr">
                      <a:noFill/>
                      <a:prstDash val="solid"/>
                    </a:lnR>
                    <a:lnT w="19050" cap="flat" cmpd="sng" algn="ctr">
                      <a:solidFill>
                        <a:srgbClr val="666666">
                          <a:alpha val="100000"/>
                        </a:srgbClr>
                      </a:solidFill>
                      <a:prstDash val="solid"/>
                    </a:lnT>
                    <a:lnB w="19050" cap="flat" cmpd="sng" algn="ctr">
                      <a:solidFill>
                        <a:srgbClr val="666666">
                          <a:alpha val="100000"/>
                        </a:srgbClr>
                      </a:solidFill>
                      <a:prstDash val="solid"/>
                    </a:lnB>
                    <a:solidFill>
                      <a:srgbClr val="BCBCBC">
                        <a:alpha val="100000"/>
                      </a:srgbClr>
                    </a:solidFill>
                  </a:tcPr>
                </a:tc>
                <a:tc>
                  <a:txBody>
                    <a:bodyPr/>
                    <a:lstStyle/>
                    <a:p>
                      <a:pPr marL="63500" marR="63500" algn="ctr">
                        <a:lnSpc>
                          <a:spcPct val="100000"/>
                        </a:lnSpc>
                        <a:spcBef>
                          <a:spcPts val="500"/>
                        </a:spcBef>
                        <a:spcAft>
                          <a:spcPts val="500"/>
                        </a:spcAft>
                        <a:buNone/>
                      </a:pPr>
                      <a:r>
                        <a:rPr sz="1100" b="1" i="0" u="none" cap="none">
                          <a:solidFill>
                            <a:srgbClr val="000000">
                              <a:alpha val="100000"/>
                            </a:srgbClr>
                          </a:solidFill>
                          <a:latin typeface="Arial"/>
                          <a:cs typeface="Arial"/>
                          <a:sym typeface="Arial"/>
                        </a:rPr>
                        <a:t>2023</a:t>
                      </a:r>
                    </a:p>
                  </a:txBody>
                  <a:tcPr marL="0" marR="0" marT="63500" marB="63500" anchor="ctr">
                    <a:lnL w="0" cap="flat" cmpd="sng" algn="ctr">
                      <a:noFill/>
                      <a:prstDash val="solid"/>
                    </a:lnL>
                    <a:lnR w="0" cap="flat" cmpd="sng" algn="ctr">
                      <a:noFill/>
                      <a:prstDash val="solid"/>
                    </a:lnR>
                    <a:lnT w="19050" cap="flat" cmpd="sng" algn="ctr">
                      <a:solidFill>
                        <a:srgbClr val="666666">
                          <a:alpha val="100000"/>
                        </a:srgbClr>
                      </a:solidFill>
                      <a:prstDash val="solid"/>
                    </a:lnT>
                    <a:lnB w="19050" cap="flat" cmpd="sng" algn="ctr">
                      <a:solidFill>
                        <a:srgbClr val="666666">
                          <a:alpha val="100000"/>
                        </a:srgbClr>
                      </a:solidFill>
                      <a:prstDash val="solid"/>
                    </a:lnB>
                    <a:solidFill>
                      <a:srgbClr val="BCBCBC">
                        <a:alpha val="100000"/>
                      </a:srgbClr>
                    </a:solidFill>
                  </a:tcPr>
                </a:tc>
                <a:tc>
                  <a:txBody>
                    <a:bodyPr/>
                    <a:lstStyle/>
                    <a:p>
                      <a:pPr marL="63500" marR="63500" algn="ctr">
                        <a:lnSpc>
                          <a:spcPct val="100000"/>
                        </a:lnSpc>
                        <a:spcBef>
                          <a:spcPts val="500"/>
                        </a:spcBef>
                        <a:spcAft>
                          <a:spcPts val="500"/>
                        </a:spcAft>
                        <a:buNone/>
                      </a:pPr>
                      <a:r>
                        <a:rPr sz="1100" b="1" i="0" u="none" cap="none">
                          <a:solidFill>
                            <a:srgbClr val="000000">
                              <a:alpha val="100000"/>
                            </a:srgbClr>
                          </a:solidFill>
                          <a:latin typeface="Arial"/>
                          <a:cs typeface="Arial"/>
                          <a:sym typeface="Arial"/>
                        </a:rPr>
                        <a:t>2024</a:t>
                      </a:r>
                    </a:p>
                  </a:txBody>
                  <a:tcPr marL="0" marR="0" marT="63500" marB="63500" anchor="ctr">
                    <a:lnL w="0" cap="flat" cmpd="sng" algn="ctr">
                      <a:noFill/>
                      <a:prstDash val="solid"/>
                    </a:lnL>
                    <a:lnR w="0" cap="flat" cmpd="sng" algn="ctr">
                      <a:noFill/>
                      <a:prstDash val="solid"/>
                    </a:lnR>
                    <a:lnT w="19050" cap="flat" cmpd="sng" algn="ctr">
                      <a:solidFill>
                        <a:srgbClr val="666666">
                          <a:alpha val="100000"/>
                        </a:srgbClr>
                      </a:solidFill>
                      <a:prstDash val="solid"/>
                    </a:lnT>
                    <a:lnB w="19050" cap="flat" cmpd="sng" algn="ctr">
                      <a:solidFill>
                        <a:srgbClr val="666666">
                          <a:alpha val="100000"/>
                        </a:srgbClr>
                      </a:solidFill>
                      <a:prstDash val="solid"/>
                    </a:lnB>
                    <a:solidFill>
                      <a:srgbClr val="BCBCBC">
                        <a:alpha val="100000"/>
                      </a:srgbClr>
                    </a:solidFill>
                  </a:tcPr>
                </a:tc>
                <a:tc>
                  <a:txBody>
                    <a:bodyPr/>
                    <a:lstStyle/>
                    <a:p>
                      <a:pPr marL="63500" marR="63500" algn="ctr">
                        <a:lnSpc>
                          <a:spcPct val="100000"/>
                        </a:lnSpc>
                        <a:spcBef>
                          <a:spcPts val="500"/>
                        </a:spcBef>
                        <a:spcAft>
                          <a:spcPts val="500"/>
                        </a:spcAft>
                        <a:buNone/>
                      </a:pPr>
                      <a:r>
                        <a:rPr sz="1100" b="1" i="0" u="none" cap="none">
                          <a:solidFill>
                            <a:srgbClr val="000000">
                              <a:alpha val="100000"/>
                            </a:srgbClr>
                          </a:solidFill>
                          <a:latin typeface="Arial"/>
                          <a:cs typeface="Arial"/>
                          <a:sym typeface="Arial"/>
                        </a:rPr>
                        <a:t>2025</a:t>
                      </a:r>
                    </a:p>
                  </a:txBody>
                  <a:tcPr marL="0" marR="0" marT="63500" marB="63500" anchor="ctr">
                    <a:lnL w="0" cap="flat" cmpd="sng" algn="ctr">
                      <a:noFill/>
                      <a:prstDash val="solid"/>
                    </a:lnL>
                    <a:lnR w="0" cap="flat" cmpd="sng" algn="ctr">
                      <a:noFill/>
                      <a:prstDash val="solid"/>
                    </a:lnR>
                    <a:lnT w="19050" cap="flat" cmpd="sng" algn="ctr">
                      <a:solidFill>
                        <a:srgbClr val="666666">
                          <a:alpha val="100000"/>
                        </a:srgbClr>
                      </a:solidFill>
                      <a:prstDash val="solid"/>
                    </a:lnT>
                    <a:lnB w="19050" cap="flat" cmpd="sng" algn="ctr">
                      <a:solidFill>
                        <a:srgbClr val="666666">
                          <a:alpha val="100000"/>
                        </a:srgbClr>
                      </a:solidFill>
                      <a:prstDash val="solid"/>
                    </a:lnB>
                    <a:solidFill>
                      <a:srgbClr val="BCBCBC">
                        <a:alpha val="100000"/>
                      </a:srgbClr>
                    </a:solidFill>
                  </a:tcPr>
                </a:tc>
                <a:extLst>
                  <a:ext uri="{0D108BD9-81ED-4DB2-BD59-A6C34878D82A}">
                    <a16:rowId xmlns:a16="http://schemas.microsoft.com/office/drawing/2014/main" val="10000"/>
                  </a:ext>
                </a:extLst>
              </a:tr>
              <a:tr h="284480">
                <a:tc>
                  <a:txBody>
                    <a:bodyPr/>
                    <a:lstStyle/>
                    <a:p>
                      <a:pPr marL="63500" marR="63500" algn="ctr">
                        <a:lnSpc>
                          <a:spcPct val="100000"/>
                        </a:lnSpc>
                        <a:spcBef>
                          <a:spcPts val="500"/>
                        </a:spcBef>
                        <a:spcAft>
                          <a:spcPts val="500"/>
                        </a:spcAft>
                        <a:buNone/>
                      </a:pPr>
                      <a:r>
                        <a:rPr sz="1100" b="0" i="0" u="none" cap="none" dirty="0">
                          <a:solidFill>
                            <a:srgbClr val="000000">
                              <a:alpha val="100000"/>
                            </a:srgbClr>
                          </a:solidFill>
                          <a:latin typeface="Arial"/>
                          <a:cs typeface="Arial"/>
                          <a:sym typeface="Arial"/>
                        </a:rPr>
                        <a:t>FINAL</a:t>
                      </a:r>
                    </a:p>
                  </a:txBody>
                  <a:tcPr marL="0" marR="0" marT="63500" marB="63500" anchor="ctr">
                    <a:lnL w="12700" cap="flat" cmpd="sng" algn="ctr">
                      <a:solidFill>
                        <a:srgbClr val="FFFFFF">
                          <a:alpha val="100000"/>
                        </a:srgbClr>
                      </a:solidFill>
                      <a:prstDash val="solid"/>
                    </a:lnL>
                    <a:lnR w="12700" cap="flat" cmpd="sng" algn="ctr">
                      <a:solidFill>
                        <a:srgbClr val="FFFFFF">
                          <a:alpha val="100000"/>
                        </a:srgbClr>
                      </a:solidFill>
                      <a:prstDash val="solid"/>
                    </a:lnR>
                    <a:lnT w="19050" cap="flat" cmpd="sng" algn="ctr">
                      <a:solidFill>
                        <a:srgbClr val="666666"/>
                      </a:solidFill>
                      <a:prstDash val="solid"/>
                      <a:round/>
                      <a:headEnd type="none" w="med" len="med"/>
                      <a:tailEnd type="none" w="med" len="med"/>
                    </a:lnT>
                    <a:lnB w="12700" cap="flat" cmpd="sng" algn="ctr">
                      <a:solidFill>
                        <a:srgbClr val="FFFFFF">
                          <a:alpha val="100000"/>
                        </a:srgbClr>
                      </a:solidFill>
                      <a:prstDash val="solid"/>
                    </a:lnB>
                    <a:solidFill>
                      <a:srgbClr val="F3F6F4">
                        <a:alpha val="100000"/>
                      </a:srgbClr>
                    </a:solidFill>
                  </a:tcPr>
                </a:tc>
                <a:tc>
                  <a:txBody>
                    <a:bodyPr/>
                    <a:lstStyle/>
                    <a:p>
                      <a:pPr marL="63500" marR="63500" algn="ctr">
                        <a:lnSpc>
                          <a:spcPct val="100000"/>
                        </a:lnSpc>
                        <a:spcBef>
                          <a:spcPts val="500"/>
                        </a:spcBef>
                        <a:spcAft>
                          <a:spcPts val="500"/>
                        </a:spcAft>
                        <a:buNone/>
                      </a:pPr>
                      <a:r>
                        <a:rPr sz="1100" b="0" i="0" u="none" cap="none">
                          <a:solidFill>
                            <a:srgbClr val="000000">
                              <a:alpha val="100000"/>
                            </a:srgbClr>
                          </a:solidFill>
                          <a:latin typeface="Arial"/>
                          <a:cs typeface="Arial"/>
                          <a:sym typeface="Arial"/>
                        </a:rPr>
                        <a:t>2.57</a:t>
                      </a:r>
                    </a:p>
                  </a:txBody>
                  <a:tcPr marL="0" marR="0" marT="63500" marB="63500" anchor="ctr">
                    <a:lnL w="12700" cap="flat" cmpd="sng" algn="ctr">
                      <a:solidFill>
                        <a:srgbClr val="FFFFFF">
                          <a:alpha val="100000"/>
                        </a:srgbClr>
                      </a:solidFill>
                      <a:prstDash val="solid"/>
                    </a:lnL>
                    <a:lnR w="12700" cap="flat" cmpd="sng" algn="ctr">
                      <a:solidFill>
                        <a:srgbClr val="FFFFFF">
                          <a:alpha val="100000"/>
                        </a:srgbClr>
                      </a:solidFill>
                      <a:prstDash val="solid"/>
                    </a:lnR>
                    <a:lnT w="19050" cap="flat" cmpd="sng" algn="ctr">
                      <a:solidFill>
                        <a:srgbClr val="666666"/>
                      </a:solidFill>
                      <a:prstDash val="solid"/>
                      <a:round/>
                      <a:headEnd type="none" w="med" len="med"/>
                      <a:tailEnd type="none" w="med" len="med"/>
                    </a:lnT>
                    <a:lnB w="12700" cap="flat" cmpd="sng" algn="ctr">
                      <a:solidFill>
                        <a:srgbClr val="FFFFFF">
                          <a:alpha val="100000"/>
                        </a:srgbClr>
                      </a:solidFill>
                      <a:prstDash val="solid"/>
                    </a:lnB>
                    <a:solidFill>
                      <a:srgbClr val="F3F6F4">
                        <a:alpha val="100000"/>
                      </a:srgbClr>
                    </a:solidFill>
                  </a:tcPr>
                </a:tc>
                <a:tc>
                  <a:txBody>
                    <a:bodyPr/>
                    <a:lstStyle/>
                    <a:p>
                      <a:pPr marL="63500" marR="63500" algn="ctr">
                        <a:lnSpc>
                          <a:spcPct val="100000"/>
                        </a:lnSpc>
                        <a:spcBef>
                          <a:spcPts val="500"/>
                        </a:spcBef>
                        <a:spcAft>
                          <a:spcPts val="500"/>
                        </a:spcAft>
                        <a:buNone/>
                      </a:pPr>
                      <a:r>
                        <a:rPr sz="1100" b="0" i="0" u="none" cap="none">
                          <a:solidFill>
                            <a:srgbClr val="000000">
                              <a:alpha val="100000"/>
                            </a:srgbClr>
                          </a:solidFill>
                          <a:latin typeface="Arial"/>
                          <a:cs typeface="Arial"/>
                          <a:sym typeface="Arial"/>
                        </a:rPr>
                        <a:t>3.01</a:t>
                      </a:r>
                    </a:p>
                  </a:txBody>
                  <a:tcPr marL="0" marR="0" marT="63500" marB="63500" anchor="ctr">
                    <a:lnL w="12700" cap="flat" cmpd="sng" algn="ctr">
                      <a:solidFill>
                        <a:srgbClr val="FFFFFF">
                          <a:alpha val="100000"/>
                        </a:srgbClr>
                      </a:solidFill>
                      <a:prstDash val="solid"/>
                    </a:lnL>
                    <a:lnR w="12700" cap="flat" cmpd="sng" algn="ctr">
                      <a:solidFill>
                        <a:srgbClr val="FFFFFF">
                          <a:alpha val="100000"/>
                        </a:srgbClr>
                      </a:solidFill>
                      <a:prstDash val="solid"/>
                    </a:lnR>
                    <a:lnT w="19050" cap="flat" cmpd="sng" algn="ctr">
                      <a:solidFill>
                        <a:srgbClr val="666666"/>
                      </a:solidFill>
                      <a:prstDash val="solid"/>
                      <a:round/>
                      <a:headEnd type="none" w="med" len="med"/>
                      <a:tailEnd type="none" w="med" len="med"/>
                    </a:lnT>
                    <a:lnB w="12700" cap="flat" cmpd="sng" algn="ctr">
                      <a:solidFill>
                        <a:srgbClr val="FFFFFF">
                          <a:alpha val="100000"/>
                        </a:srgbClr>
                      </a:solidFill>
                      <a:prstDash val="solid"/>
                    </a:lnB>
                    <a:solidFill>
                      <a:srgbClr val="F3F6F4">
                        <a:alpha val="100000"/>
                      </a:srgbClr>
                    </a:solidFill>
                  </a:tcPr>
                </a:tc>
                <a:tc>
                  <a:txBody>
                    <a:bodyPr/>
                    <a:lstStyle/>
                    <a:p>
                      <a:pPr marL="63500" marR="63500" algn="ctr">
                        <a:lnSpc>
                          <a:spcPct val="100000"/>
                        </a:lnSpc>
                        <a:spcBef>
                          <a:spcPts val="500"/>
                        </a:spcBef>
                        <a:spcAft>
                          <a:spcPts val="500"/>
                        </a:spcAft>
                        <a:buNone/>
                      </a:pPr>
                      <a:r>
                        <a:rPr sz="1100" b="0" i="0" u="none" cap="none">
                          <a:solidFill>
                            <a:srgbClr val="000000">
                              <a:alpha val="100000"/>
                            </a:srgbClr>
                          </a:solidFill>
                          <a:latin typeface="Arial"/>
                          <a:cs typeface="Arial"/>
                          <a:sym typeface="Arial"/>
                        </a:rPr>
                        <a:t>2.93</a:t>
                      </a:r>
                    </a:p>
                  </a:txBody>
                  <a:tcPr marL="0" marR="0" marT="63500" marB="63500" anchor="ctr">
                    <a:lnL w="12700" cap="flat" cmpd="sng" algn="ctr">
                      <a:solidFill>
                        <a:srgbClr val="FFFFFF">
                          <a:alpha val="100000"/>
                        </a:srgbClr>
                      </a:solidFill>
                      <a:prstDash val="solid"/>
                    </a:lnL>
                    <a:lnR w="12700" cap="flat" cmpd="sng" algn="ctr">
                      <a:solidFill>
                        <a:srgbClr val="FFFFFF">
                          <a:alpha val="100000"/>
                        </a:srgbClr>
                      </a:solidFill>
                      <a:prstDash val="solid"/>
                    </a:lnR>
                    <a:lnT w="19050" cap="flat" cmpd="sng" algn="ctr">
                      <a:solidFill>
                        <a:srgbClr val="666666"/>
                      </a:solidFill>
                      <a:prstDash val="solid"/>
                      <a:round/>
                      <a:headEnd type="none" w="med" len="med"/>
                      <a:tailEnd type="none" w="med" len="med"/>
                    </a:lnT>
                    <a:lnB w="12700" cap="flat" cmpd="sng" algn="ctr">
                      <a:solidFill>
                        <a:srgbClr val="FFFFFF">
                          <a:alpha val="100000"/>
                        </a:srgbClr>
                      </a:solidFill>
                      <a:prstDash val="solid"/>
                    </a:lnB>
                    <a:solidFill>
                      <a:srgbClr val="F3F6F4">
                        <a:alpha val="100000"/>
                      </a:srgbClr>
                    </a:solidFill>
                  </a:tcPr>
                </a:tc>
                <a:tc>
                  <a:txBody>
                    <a:bodyPr/>
                    <a:lstStyle/>
                    <a:p>
                      <a:pPr marL="63500" marR="63500" algn="ctr">
                        <a:lnSpc>
                          <a:spcPct val="100000"/>
                        </a:lnSpc>
                        <a:spcBef>
                          <a:spcPts val="500"/>
                        </a:spcBef>
                        <a:spcAft>
                          <a:spcPts val="500"/>
                        </a:spcAft>
                        <a:buNone/>
                      </a:pPr>
                      <a:r>
                        <a:rPr sz="1100" b="0" i="0" u="none" cap="none">
                          <a:solidFill>
                            <a:srgbClr val="000000">
                              <a:alpha val="100000"/>
                            </a:srgbClr>
                          </a:solidFill>
                          <a:latin typeface="Arial"/>
                          <a:cs typeface="Arial"/>
                          <a:sym typeface="Arial"/>
                        </a:rPr>
                        <a:t>2.66</a:t>
                      </a:r>
                    </a:p>
                  </a:txBody>
                  <a:tcPr marL="0" marR="0" marT="63500" marB="63500" anchor="ctr">
                    <a:lnL w="12700" cap="flat" cmpd="sng" algn="ctr">
                      <a:solidFill>
                        <a:srgbClr val="FFFFFF">
                          <a:alpha val="100000"/>
                        </a:srgbClr>
                      </a:solidFill>
                      <a:prstDash val="solid"/>
                    </a:lnL>
                    <a:lnR w="12700" cap="flat" cmpd="sng" algn="ctr">
                      <a:solidFill>
                        <a:srgbClr val="FFFFFF">
                          <a:alpha val="100000"/>
                        </a:srgbClr>
                      </a:solidFill>
                      <a:prstDash val="solid"/>
                    </a:lnR>
                    <a:lnT w="19050" cap="flat" cmpd="sng" algn="ctr">
                      <a:solidFill>
                        <a:srgbClr val="666666"/>
                      </a:solidFill>
                      <a:prstDash val="solid"/>
                      <a:round/>
                      <a:headEnd type="none" w="med" len="med"/>
                      <a:tailEnd type="none" w="med" len="med"/>
                    </a:lnT>
                    <a:lnB w="12700" cap="flat" cmpd="sng" algn="ctr">
                      <a:solidFill>
                        <a:srgbClr val="FFFFFF">
                          <a:alpha val="100000"/>
                        </a:srgbClr>
                      </a:solidFill>
                      <a:prstDash val="solid"/>
                    </a:lnB>
                    <a:solidFill>
                      <a:srgbClr val="F3F6F4">
                        <a:alpha val="100000"/>
                      </a:srgbClr>
                    </a:solidFill>
                  </a:tcPr>
                </a:tc>
                <a:tc>
                  <a:txBody>
                    <a:bodyPr/>
                    <a:lstStyle/>
                    <a:p>
                      <a:pPr marL="63500" marR="63500" algn="ctr">
                        <a:lnSpc>
                          <a:spcPct val="100000"/>
                        </a:lnSpc>
                        <a:spcBef>
                          <a:spcPts val="500"/>
                        </a:spcBef>
                        <a:spcAft>
                          <a:spcPts val="500"/>
                        </a:spcAft>
                        <a:buNone/>
                      </a:pPr>
                      <a:r>
                        <a:rPr sz="1100" b="0" i="0" u="none" cap="none">
                          <a:solidFill>
                            <a:srgbClr val="000000">
                              <a:alpha val="100000"/>
                            </a:srgbClr>
                          </a:solidFill>
                          <a:latin typeface="Arial"/>
                          <a:cs typeface="Arial"/>
                          <a:sym typeface="Arial"/>
                        </a:rPr>
                        <a:t>3.09</a:t>
                      </a:r>
                    </a:p>
                  </a:txBody>
                  <a:tcPr marL="0" marR="0" marT="63500" marB="63500" anchor="ctr">
                    <a:lnL w="12700" cap="flat" cmpd="sng" algn="ctr">
                      <a:solidFill>
                        <a:srgbClr val="FFFFFF">
                          <a:alpha val="100000"/>
                        </a:srgbClr>
                      </a:solidFill>
                      <a:prstDash val="solid"/>
                    </a:lnL>
                    <a:lnR w="12700" cap="flat" cmpd="sng" algn="ctr">
                      <a:solidFill>
                        <a:srgbClr val="FFFFFF">
                          <a:alpha val="100000"/>
                        </a:srgbClr>
                      </a:solidFill>
                      <a:prstDash val="solid"/>
                    </a:lnR>
                    <a:lnT w="19050" cap="flat" cmpd="sng" algn="ctr">
                      <a:solidFill>
                        <a:srgbClr val="666666"/>
                      </a:solidFill>
                      <a:prstDash val="solid"/>
                      <a:round/>
                      <a:headEnd type="none" w="med" len="med"/>
                      <a:tailEnd type="none" w="med" len="med"/>
                    </a:lnT>
                    <a:lnB w="12700" cap="flat" cmpd="sng" algn="ctr">
                      <a:solidFill>
                        <a:srgbClr val="FFFFFF">
                          <a:alpha val="100000"/>
                        </a:srgbClr>
                      </a:solidFill>
                      <a:prstDash val="solid"/>
                    </a:lnB>
                    <a:solidFill>
                      <a:srgbClr val="F3F6F4">
                        <a:alpha val="100000"/>
                      </a:srgbClr>
                    </a:solidFill>
                  </a:tcPr>
                </a:tc>
                <a:tc>
                  <a:txBody>
                    <a:bodyPr/>
                    <a:lstStyle/>
                    <a:p>
                      <a:pPr marL="63500" marR="63500" algn="ctr">
                        <a:lnSpc>
                          <a:spcPct val="100000"/>
                        </a:lnSpc>
                        <a:spcBef>
                          <a:spcPts val="500"/>
                        </a:spcBef>
                        <a:spcAft>
                          <a:spcPts val="500"/>
                        </a:spcAft>
                        <a:buNone/>
                      </a:pPr>
                      <a:r>
                        <a:rPr sz="1100" b="0" i="0" u="none" cap="none">
                          <a:solidFill>
                            <a:srgbClr val="000000">
                              <a:alpha val="100000"/>
                            </a:srgbClr>
                          </a:solidFill>
                          <a:latin typeface="Arial"/>
                          <a:cs typeface="Arial"/>
                          <a:sym typeface="Arial"/>
                        </a:rPr>
                        <a:t>3.53</a:t>
                      </a:r>
                    </a:p>
                  </a:txBody>
                  <a:tcPr marL="0" marR="0" marT="63500" marB="63500" anchor="ctr">
                    <a:lnL w="12700" cap="flat" cmpd="sng" algn="ctr">
                      <a:solidFill>
                        <a:srgbClr val="FFFFFF">
                          <a:alpha val="100000"/>
                        </a:srgbClr>
                      </a:solidFill>
                      <a:prstDash val="solid"/>
                    </a:lnL>
                    <a:lnR w="12700" cap="flat" cmpd="sng" algn="ctr">
                      <a:solidFill>
                        <a:srgbClr val="FFFFFF">
                          <a:alpha val="100000"/>
                        </a:srgbClr>
                      </a:solidFill>
                      <a:prstDash val="solid"/>
                    </a:lnR>
                    <a:lnT w="19050" cap="flat" cmpd="sng" algn="ctr">
                      <a:solidFill>
                        <a:srgbClr val="666666"/>
                      </a:solidFill>
                      <a:prstDash val="solid"/>
                      <a:round/>
                      <a:headEnd type="none" w="med" len="med"/>
                      <a:tailEnd type="none" w="med" len="med"/>
                    </a:lnT>
                    <a:lnB w="12700" cap="flat" cmpd="sng" algn="ctr">
                      <a:solidFill>
                        <a:srgbClr val="FFFFFF">
                          <a:alpha val="100000"/>
                        </a:srgbClr>
                      </a:solidFill>
                      <a:prstDash val="solid"/>
                    </a:lnB>
                    <a:solidFill>
                      <a:srgbClr val="F3F6F4">
                        <a:alpha val="100000"/>
                      </a:srgbClr>
                    </a:solidFill>
                  </a:tcPr>
                </a:tc>
                <a:tc>
                  <a:txBody>
                    <a:bodyPr/>
                    <a:lstStyle/>
                    <a:p>
                      <a:pPr marL="63500" marR="63500" algn="ctr">
                        <a:lnSpc>
                          <a:spcPct val="100000"/>
                        </a:lnSpc>
                        <a:spcBef>
                          <a:spcPts val="500"/>
                        </a:spcBef>
                        <a:spcAft>
                          <a:spcPts val="500"/>
                        </a:spcAft>
                        <a:buNone/>
                      </a:pPr>
                      <a:r>
                        <a:rPr sz="1100" b="0" i="0" u="none" cap="none">
                          <a:solidFill>
                            <a:srgbClr val="000000">
                              <a:alpha val="100000"/>
                            </a:srgbClr>
                          </a:solidFill>
                          <a:latin typeface="Arial"/>
                          <a:cs typeface="Arial"/>
                          <a:sym typeface="Arial"/>
                        </a:rPr>
                        <a:t>3.36</a:t>
                      </a:r>
                    </a:p>
                  </a:txBody>
                  <a:tcPr marL="0" marR="0" marT="63500" marB="63500" anchor="ctr">
                    <a:lnL w="12700" cap="flat" cmpd="sng" algn="ctr">
                      <a:solidFill>
                        <a:srgbClr val="FFFFFF">
                          <a:alpha val="100000"/>
                        </a:srgbClr>
                      </a:solidFill>
                      <a:prstDash val="solid"/>
                    </a:lnL>
                    <a:lnR w="12700" cap="flat" cmpd="sng" algn="ctr">
                      <a:solidFill>
                        <a:srgbClr val="FFFFFF">
                          <a:alpha val="100000"/>
                        </a:srgbClr>
                      </a:solidFill>
                      <a:prstDash val="solid"/>
                    </a:lnR>
                    <a:lnT w="19050" cap="flat" cmpd="sng" algn="ctr">
                      <a:solidFill>
                        <a:srgbClr val="666666"/>
                      </a:solidFill>
                      <a:prstDash val="solid"/>
                      <a:round/>
                      <a:headEnd type="none" w="med" len="med"/>
                      <a:tailEnd type="none" w="med" len="med"/>
                    </a:lnT>
                    <a:lnB w="12700" cap="flat" cmpd="sng" algn="ctr">
                      <a:solidFill>
                        <a:srgbClr val="FFFFFF">
                          <a:alpha val="100000"/>
                        </a:srgbClr>
                      </a:solidFill>
                      <a:prstDash val="solid"/>
                    </a:lnB>
                    <a:solidFill>
                      <a:srgbClr val="F3F6F4">
                        <a:alpha val="100000"/>
                      </a:srgbClr>
                    </a:solidFill>
                  </a:tcPr>
                </a:tc>
                <a:tc>
                  <a:txBody>
                    <a:bodyPr/>
                    <a:lstStyle/>
                    <a:p>
                      <a:pPr marL="63500" marR="63500" algn="ctr">
                        <a:lnSpc>
                          <a:spcPct val="100000"/>
                        </a:lnSpc>
                        <a:spcBef>
                          <a:spcPts val="500"/>
                        </a:spcBef>
                        <a:spcAft>
                          <a:spcPts val="500"/>
                        </a:spcAft>
                        <a:buNone/>
                      </a:pPr>
                      <a:r>
                        <a:rPr sz="1100" b="0" i="0" u="none" cap="none">
                          <a:solidFill>
                            <a:srgbClr val="000000">
                              <a:alpha val="100000"/>
                            </a:srgbClr>
                          </a:solidFill>
                          <a:latin typeface="Arial"/>
                          <a:cs typeface="Arial"/>
                          <a:sym typeface="Arial"/>
                        </a:rPr>
                        <a:t>2.90</a:t>
                      </a:r>
                    </a:p>
                  </a:txBody>
                  <a:tcPr marL="0" marR="0" marT="63500" marB="63500" anchor="ctr">
                    <a:lnL w="12700" cap="flat" cmpd="sng" algn="ctr">
                      <a:solidFill>
                        <a:srgbClr val="FFFFFF">
                          <a:alpha val="100000"/>
                        </a:srgbClr>
                      </a:solidFill>
                      <a:prstDash val="solid"/>
                    </a:lnL>
                    <a:lnR w="12700" cap="flat" cmpd="sng" algn="ctr">
                      <a:solidFill>
                        <a:srgbClr val="FFFFFF">
                          <a:alpha val="100000"/>
                        </a:srgbClr>
                      </a:solidFill>
                      <a:prstDash val="solid"/>
                    </a:lnR>
                    <a:lnT w="19050" cap="flat" cmpd="sng" algn="ctr">
                      <a:solidFill>
                        <a:srgbClr val="666666"/>
                      </a:solidFill>
                      <a:prstDash val="solid"/>
                      <a:round/>
                      <a:headEnd type="none" w="med" len="med"/>
                      <a:tailEnd type="none" w="med" len="med"/>
                    </a:lnT>
                    <a:lnB w="12700" cap="flat" cmpd="sng" algn="ctr">
                      <a:solidFill>
                        <a:srgbClr val="FFFFFF">
                          <a:alpha val="100000"/>
                        </a:srgbClr>
                      </a:solidFill>
                      <a:prstDash val="solid"/>
                    </a:lnB>
                    <a:solidFill>
                      <a:srgbClr val="F3F6F4">
                        <a:alpha val="100000"/>
                      </a:srgbClr>
                    </a:solidFill>
                  </a:tcPr>
                </a:tc>
                <a:tc>
                  <a:txBody>
                    <a:bodyPr/>
                    <a:lstStyle/>
                    <a:p>
                      <a:pPr marL="63500" marR="63500" algn="ctr">
                        <a:lnSpc>
                          <a:spcPct val="100000"/>
                        </a:lnSpc>
                        <a:spcBef>
                          <a:spcPts val="500"/>
                        </a:spcBef>
                        <a:spcAft>
                          <a:spcPts val="500"/>
                        </a:spcAft>
                        <a:buNone/>
                      </a:pPr>
                      <a:r>
                        <a:rPr sz="1100" b="0" i="0" u="none" cap="none">
                          <a:solidFill>
                            <a:srgbClr val="000000">
                              <a:alpha val="100000"/>
                            </a:srgbClr>
                          </a:solidFill>
                          <a:latin typeface="Arial"/>
                          <a:cs typeface="Arial"/>
                          <a:sym typeface="Arial"/>
                        </a:rPr>
                        <a:t>2.32</a:t>
                      </a:r>
                    </a:p>
                  </a:txBody>
                  <a:tcPr marL="0" marR="0" marT="63500" marB="63500" anchor="ctr">
                    <a:lnL w="12700" cap="flat" cmpd="sng" algn="ctr">
                      <a:solidFill>
                        <a:srgbClr val="FFFFFF">
                          <a:alpha val="100000"/>
                        </a:srgbClr>
                      </a:solidFill>
                      <a:prstDash val="solid"/>
                    </a:lnL>
                    <a:lnR w="12700" cap="flat" cmpd="sng" algn="ctr">
                      <a:solidFill>
                        <a:srgbClr val="FFFFFF">
                          <a:alpha val="100000"/>
                        </a:srgbClr>
                      </a:solidFill>
                      <a:prstDash val="solid"/>
                    </a:lnR>
                    <a:lnT w="19050" cap="flat" cmpd="sng" algn="ctr">
                      <a:solidFill>
                        <a:srgbClr val="666666"/>
                      </a:solidFill>
                      <a:prstDash val="solid"/>
                      <a:round/>
                      <a:headEnd type="none" w="med" len="med"/>
                      <a:tailEnd type="none" w="med" len="med"/>
                    </a:lnT>
                    <a:lnB w="12700" cap="flat" cmpd="sng" algn="ctr">
                      <a:solidFill>
                        <a:srgbClr val="FFFFFF">
                          <a:alpha val="100000"/>
                        </a:srgbClr>
                      </a:solidFill>
                      <a:prstDash val="solid"/>
                    </a:lnB>
                    <a:solidFill>
                      <a:srgbClr val="F3F6F4">
                        <a:alpha val="100000"/>
                      </a:srgbClr>
                    </a:solidFill>
                  </a:tcPr>
                </a:tc>
                <a:tc>
                  <a:txBody>
                    <a:bodyPr/>
                    <a:lstStyle/>
                    <a:p>
                      <a:pPr marL="63500" marR="63500" algn="ctr">
                        <a:lnSpc>
                          <a:spcPct val="100000"/>
                        </a:lnSpc>
                        <a:spcBef>
                          <a:spcPts val="500"/>
                        </a:spcBef>
                        <a:spcAft>
                          <a:spcPts val="500"/>
                        </a:spcAft>
                        <a:buNone/>
                      </a:pPr>
                      <a:r>
                        <a:rPr sz="1100" b="0" i="0" u="none" cap="none">
                          <a:solidFill>
                            <a:srgbClr val="000000">
                              <a:alpha val="100000"/>
                            </a:srgbClr>
                          </a:solidFill>
                          <a:latin typeface="Arial"/>
                          <a:cs typeface="Arial"/>
                          <a:sym typeface="Arial"/>
                        </a:rPr>
                        <a:t>1.95</a:t>
                      </a:r>
                    </a:p>
                  </a:txBody>
                  <a:tcPr marL="0" marR="0" marT="63500" marB="63500" anchor="ctr">
                    <a:lnL w="12700" cap="flat" cmpd="sng" algn="ctr">
                      <a:solidFill>
                        <a:srgbClr val="FFFFFF">
                          <a:alpha val="100000"/>
                        </a:srgbClr>
                      </a:solidFill>
                      <a:prstDash val="solid"/>
                    </a:lnL>
                    <a:lnR w="12700" cap="flat" cmpd="sng" algn="ctr">
                      <a:solidFill>
                        <a:srgbClr val="FFFFFF">
                          <a:alpha val="100000"/>
                        </a:srgbClr>
                      </a:solidFill>
                      <a:prstDash val="solid"/>
                    </a:lnR>
                    <a:lnT w="19050" cap="flat" cmpd="sng" algn="ctr">
                      <a:solidFill>
                        <a:srgbClr val="666666"/>
                      </a:solidFill>
                      <a:prstDash val="solid"/>
                      <a:round/>
                      <a:headEnd type="none" w="med" len="med"/>
                      <a:tailEnd type="none" w="med" len="med"/>
                    </a:lnT>
                    <a:lnB w="12700" cap="flat" cmpd="sng" algn="ctr">
                      <a:solidFill>
                        <a:srgbClr val="FFFFFF">
                          <a:alpha val="100000"/>
                        </a:srgbClr>
                      </a:solidFill>
                      <a:prstDash val="solid"/>
                    </a:lnB>
                    <a:solidFill>
                      <a:srgbClr val="F3F6F4">
                        <a:alpha val="100000"/>
                      </a:srgbClr>
                    </a:solidFill>
                  </a:tcPr>
                </a:tc>
                <a:extLst>
                  <a:ext uri="{0D108BD9-81ED-4DB2-BD59-A6C34878D82A}">
                    <a16:rowId xmlns:a16="http://schemas.microsoft.com/office/drawing/2014/main" val="10001"/>
                  </a:ext>
                </a:extLst>
              </a:tr>
              <a:tr h="284480">
                <a:tc>
                  <a:txBody>
                    <a:bodyPr/>
                    <a:lstStyle/>
                    <a:p>
                      <a:pPr marL="63500" marR="63500" algn="ctr">
                        <a:lnSpc>
                          <a:spcPct val="100000"/>
                        </a:lnSpc>
                        <a:spcBef>
                          <a:spcPts val="500"/>
                        </a:spcBef>
                        <a:spcAft>
                          <a:spcPts val="500"/>
                        </a:spcAft>
                        <a:buNone/>
                      </a:pPr>
                      <a:r>
                        <a:rPr sz="1100" b="0" i="0" u="none" cap="none" dirty="0">
                          <a:solidFill>
                            <a:srgbClr val="000000">
                              <a:alpha val="100000"/>
                            </a:srgbClr>
                          </a:solidFill>
                          <a:latin typeface="Arial"/>
                          <a:cs typeface="Arial"/>
                          <a:sym typeface="Arial"/>
                        </a:rPr>
                        <a:t>TRUEUP</a:t>
                      </a:r>
                    </a:p>
                  </a:txBody>
                  <a:tcPr marL="0" marR="0" marT="63500" marB="63500" anchor="ctr">
                    <a:lnL w="12700" cap="flat" cmpd="sng" algn="ctr">
                      <a:solidFill>
                        <a:srgbClr val="FFFFFF">
                          <a:alpha val="100000"/>
                        </a:srgbClr>
                      </a:solidFill>
                      <a:prstDash val="solid"/>
                    </a:lnL>
                    <a:lnR w="12700" cap="flat" cmpd="sng" algn="ctr">
                      <a:solidFill>
                        <a:srgbClr val="FFFFFF">
                          <a:alpha val="100000"/>
                        </a:srgbClr>
                      </a:solidFill>
                      <a:prstDash val="solid"/>
                    </a:lnR>
                    <a:lnT w="12700" cap="flat" cmpd="sng" algn="ctr">
                      <a:solidFill>
                        <a:srgbClr val="FFFFFF">
                          <a:alpha val="100000"/>
                        </a:srgbClr>
                      </a:solidFill>
                      <a:prstDash val="solid"/>
                    </a:lnT>
                    <a:lnB w="12700" cap="flat" cmpd="sng" algn="ctr">
                      <a:solidFill>
                        <a:srgbClr val="FFFFFF">
                          <a:alpha val="100000"/>
                        </a:srgbClr>
                      </a:solidFill>
                      <a:prstDash val="solid"/>
                    </a:lnB>
                    <a:solidFill>
                      <a:srgbClr val="EEEEEE">
                        <a:alpha val="100000"/>
                      </a:srgbClr>
                    </a:solidFill>
                  </a:tcPr>
                </a:tc>
                <a:tc>
                  <a:txBody>
                    <a:bodyPr/>
                    <a:lstStyle/>
                    <a:p>
                      <a:pPr marL="63500" marR="63500" algn="ctr">
                        <a:lnSpc>
                          <a:spcPct val="100000"/>
                        </a:lnSpc>
                        <a:spcBef>
                          <a:spcPts val="500"/>
                        </a:spcBef>
                        <a:spcAft>
                          <a:spcPts val="500"/>
                        </a:spcAft>
                        <a:buNone/>
                      </a:pPr>
                      <a:r>
                        <a:rPr sz="1100" b="0" i="0" u="none" cap="none">
                          <a:solidFill>
                            <a:srgbClr val="000000">
                              <a:alpha val="100000"/>
                            </a:srgbClr>
                          </a:solidFill>
                          <a:latin typeface="Arial"/>
                          <a:cs typeface="Arial"/>
                          <a:sym typeface="Arial"/>
                        </a:rPr>
                        <a:t>0.28</a:t>
                      </a:r>
                    </a:p>
                  </a:txBody>
                  <a:tcPr marL="0" marR="0" marT="63500" marB="63500" anchor="ctr">
                    <a:lnL w="12700" cap="flat" cmpd="sng" algn="ctr">
                      <a:solidFill>
                        <a:srgbClr val="FFFFFF">
                          <a:alpha val="100000"/>
                        </a:srgbClr>
                      </a:solidFill>
                      <a:prstDash val="solid"/>
                    </a:lnL>
                    <a:lnR w="12700" cap="flat" cmpd="sng" algn="ctr">
                      <a:solidFill>
                        <a:srgbClr val="FFFFFF">
                          <a:alpha val="100000"/>
                        </a:srgbClr>
                      </a:solidFill>
                      <a:prstDash val="solid"/>
                    </a:lnR>
                    <a:lnT w="12700" cap="flat" cmpd="sng" algn="ctr">
                      <a:solidFill>
                        <a:srgbClr val="FFFFFF">
                          <a:alpha val="100000"/>
                        </a:srgbClr>
                      </a:solidFill>
                      <a:prstDash val="solid"/>
                    </a:lnT>
                    <a:lnB w="12700" cap="flat" cmpd="sng" algn="ctr">
                      <a:solidFill>
                        <a:srgbClr val="FFFFFF">
                          <a:alpha val="100000"/>
                        </a:srgbClr>
                      </a:solidFill>
                      <a:prstDash val="solid"/>
                    </a:lnB>
                    <a:solidFill>
                      <a:srgbClr val="EEEEEE">
                        <a:alpha val="100000"/>
                      </a:srgbClr>
                    </a:solidFill>
                  </a:tcPr>
                </a:tc>
                <a:tc>
                  <a:txBody>
                    <a:bodyPr/>
                    <a:lstStyle/>
                    <a:p>
                      <a:pPr marL="63500" marR="63500" algn="ctr">
                        <a:lnSpc>
                          <a:spcPct val="100000"/>
                        </a:lnSpc>
                        <a:spcBef>
                          <a:spcPts val="500"/>
                        </a:spcBef>
                        <a:spcAft>
                          <a:spcPts val="500"/>
                        </a:spcAft>
                        <a:buNone/>
                      </a:pPr>
                      <a:r>
                        <a:rPr sz="1100" b="0" i="0" u="none" cap="none">
                          <a:solidFill>
                            <a:srgbClr val="000000">
                              <a:alpha val="100000"/>
                            </a:srgbClr>
                          </a:solidFill>
                          <a:latin typeface="Arial"/>
                          <a:cs typeface="Arial"/>
                          <a:sym typeface="Arial"/>
                        </a:rPr>
                        <a:t>0.27</a:t>
                      </a:r>
                    </a:p>
                  </a:txBody>
                  <a:tcPr marL="0" marR="0" marT="63500" marB="63500" anchor="ctr">
                    <a:lnL w="12700" cap="flat" cmpd="sng" algn="ctr">
                      <a:solidFill>
                        <a:srgbClr val="FFFFFF">
                          <a:alpha val="100000"/>
                        </a:srgbClr>
                      </a:solidFill>
                      <a:prstDash val="solid"/>
                    </a:lnL>
                    <a:lnR w="12700" cap="flat" cmpd="sng" algn="ctr">
                      <a:solidFill>
                        <a:srgbClr val="FFFFFF">
                          <a:alpha val="100000"/>
                        </a:srgbClr>
                      </a:solidFill>
                      <a:prstDash val="solid"/>
                    </a:lnR>
                    <a:lnT w="12700" cap="flat" cmpd="sng" algn="ctr">
                      <a:solidFill>
                        <a:srgbClr val="FFFFFF">
                          <a:alpha val="100000"/>
                        </a:srgbClr>
                      </a:solidFill>
                      <a:prstDash val="solid"/>
                    </a:lnT>
                    <a:lnB w="12700" cap="flat" cmpd="sng" algn="ctr">
                      <a:solidFill>
                        <a:srgbClr val="FFFFFF">
                          <a:alpha val="100000"/>
                        </a:srgbClr>
                      </a:solidFill>
                      <a:prstDash val="solid"/>
                    </a:lnB>
                    <a:solidFill>
                      <a:srgbClr val="EEEEEE">
                        <a:alpha val="100000"/>
                      </a:srgbClr>
                    </a:solidFill>
                  </a:tcPr>
                </a:tc>
                <a:tc>
                  <a:txBody>
                    <a:bodyPr/>
                    <a:lstStyle/>
                    <a:p>
                      <a:pPr marL="63500" marR="63500" algn="ctr">
                        <a:lnSpc>
                          <a:spcPct val="100000"/>
                        </a:lnSpc>
                        <a:spcBef>
                          <a:spcPts val="500"/>
                        </a:spcBef>
                        <a:spcAft>
                          <a:spcPts val="500"/>
                        </a:spcAft>
                        <a:buNone/>
                      </a:pPr>
                      <a:r>
                        <a:rPr sz="1100" b="0" i="0" u="none" cap="none">
                          <a:solidFill>
                            <a:srgbClr val="000000">
                              <a:alpha val="100000"/>
                            </a:srgbClr>
                          </a:solidFill>
                          <a:latin typeface="Arial"/>
                          <a:cs typeface="Arial"/>
                          <a:sym typeface="Arial"/>
                        </a:rPr>
                        <a:t>0.26</a:t>
                      </a:r>
                    </a:p>
                  </a:txBody>
                  <a:tcPr marL="0" marR="0" marT="63500" marB="63500" anchor="ctr">
                    <a:lnL w="12700" cap="flat" cmpd="sng" algn="ctr">
                      <a:solidFill>
                        <a:srgbClr val="FFFFFF">
                          <a:alpha val="100000"/>
                        </a:srgbClr>
                      </a:solidFill>
                      <a:prstDash val="solid"/>
                    </a:lnL>
                    <a:lnR w="12700" cap="flat" cmpd="sng" algn="ctr">
                      <a:solidFill>
                        <a:srgbClr val="FFFFFF">
                          <a:alpha val="100000"/>
                        </a:srgbClr>
                      </a:solidFill>
                      <a:prstDash val="solid"/>
                    </a:lnR>
                    <a:lnT w="12700" cap="flat" cmpd="sng" algn="ctr">
                      <a:solidFill>
                        <a:srgbClr val="FFFFFF">
                          <a:alpha val="100000"/>
                        </a:srgbClr>
                      </a:solidFill>
                      <a:prstDash val="solid"/>
                    </a:lnT>
                    <a:lnB w="12700" cap="flat" cmpd="sng" algn="ctr">
                      <a:solidFill>
                        <a:srgbClr val="FFFFFF">
                          <a:alpha val="100000"/>
                        </a:srgbClr>
                      </a:solidFill>
                      <a:prstDash val="solid"/>
                    </a:lnB>
                    <a:solidFill>
                      <a:srgbClr val="EEEEEE">
                        <a:alpha val="100000"/>
                      </a:srgbClr>
                    </a:solidFill>
                  </a:tcPr>
                </a:tc>
                <a:tc>
                  <a:txBody>
                    <a:bodyPr/>
                    <a:lstStyle/>
                    <a:p>
                      <a:pPr marL="63500" marR="63500" algn="ctr">
                        <a:lnSpc>
                          <a:spcPct val="100000"/>
                        </a:lnSpc>
                        <a:spcBef>
                          <a:spcPts val="500"/>
                        </a:spcBef>
                        <a:spcAft>
                          <a:spcPts val="500"/>
                        </a:spcAft>
                        <a:buNone/>
                      </a:pPr>
                      <a:r>
                        <a:rPr sz="1100" b="0" i="0" u="none" cap="none">
                          <a:solidFill>
                            <a:srgbClr val="000000">
                              <a:alpha val="100000"/>
                            </a:srgbClr>
                          </a:solidFill>
                          <a:latin typeface="Arial"/>
                          <a:cs typeface="Arial"/>
                          <a:sym typeface="Arial"/>
                        </a:rPr>
                        <a:t>0.20</a:t>
                      </a:r>
                    </a:p>
                  </a:txBody>
                  <a:tcPr marL="0" marR="0" marT="63500" marB="63500" anchor="ctr">
                    <a:lnL w="12700" cap="flat" cmpd="sng" algn="ctr">
                      <a:solidFill>
                        <a:srgbClr val="FFFFFF">
                          <a:alpha val="100000"/>
                        </a:srgbClr>
                      </a:solidFill>
                      <a:prstDash val="solid"/>
                    </a:lnL>
                    <a:lnR w="12700" cap="flat" cmpd="sng" algn="ctr">
                      <a:solidFill>
                        <a:srgbClr val="FFFFFF">
                          <a:alpha val="100000"/>
                        </a:srgbClr>
                      </a:solidFill>
                      <a:prstDash val="solid"/>
                    </a:lnR>
                    <a:lnT w="12700" cap="flat" cmpd="sng" algn="ctr">
                      <a:solidFill>
                        <a:srgbClr val="FFFFFF">
                          <a:alpha val="100000"/>
                        </a:srgbClr>
                      </a:solidFill>
                      <a:prstDash val="solid"/>
                    </a:lnT>
                    <a:lnB w="12700" cap="flat" cmpd="sng" algn="ctr">
                      <a:solidFill>
                        <a:srgbClr val="FFFFFF">
                          <a:alpha val="100000"/>
                        </a:srgbClr>
                      </a:solidFill>
                      <a:prstDash val="solid"/>
                    </a:lnB>
                    <a:solidFill>
                      <a:srgbClr val="EEEEEE">
                        <a:alpha val="100000"/>
                      </a:srgbClr>
                    </a:solidFill>
                  </a:tcPr>
                </a:tc>
                <a:tc>
                  <a:txBody>
                    <a:bodyPr/>
                    <a:lstStyle/>
                    <a:p>
                      <a:pPr marL="63500" marR="63500" algn="ctr">
                        <a:lnSpc>
                          <a:spcPct val="100000"/>
                        </a:lnSpc>
                        <a:spcBef>
                          <a:spcPts val="500"/>
                        </a:spcBef>
                        <a:spcAft>
                          <a:spcPts val="500"/>
                        </a:spcAft>
                        <a:buNone/>
                      </a:pPr>
                      <a:r>
                        <a:rPr sz="1100" b="0" i="0" u="none" cap="none">
                          <a:solidFill>
                            <a:srgbClr val="000000">
                              <a:alpha val="100000"/>
                            </a:srgbClr>
                          </a:solidFill>
                          <a:latin typeface="Arial"/>
                          <a:cs typeface="Arial"/>
                          <a:sym typeface="Arial"/>
                        </a:rPr>
                        <a:t>0.26</a:t>
                      </a:r>
                    </a:p>
                  </a:txBody>
                  <a:tcPr marL="0" marR="0" marT="63500" marB="63500" anchor="ctr">
                    <a:lnL w="12700" cap="flat" cmpd="sng" algn="ctr">
                      <a:solidFill>
                        <a:srgbClr val="FFFFFF">
                          <a:alpha val="100000"/>
                        </a:srgbClr>
                      </a:solidFill>
                      <a:prstDash val="solid"/>
                    </a:lnL>
                    <a:lnR w="12700" cap="flat" cmpd="sng" algn="ctr">
                      <a:solidFill>
                        <a:srgbClr val="FFFFFF">
                          <a:alpha val="100000"/>
                        </a:srgbClr>
                      </a:solidFill>
                      <a:prstDash val="solid"/>
                    </a:lnR>
                    <a:lnT w="12700" cap="flat" cmpd="sng" algn="ctr">
                      <a:solidFill>
                        <a:srgbClr val="FFFFFF">
                          <a:alpha val="100000"/>
                        </a:srgbClr>
                      </a:solidFill>
                      <a:prstDash val="solid"/>
                    </a:lnT>
                    <a:lnB w="12700" cap="flat" cmpd="sng" algn="ctr">
                      <a:solidFill>
                        <a:srgbClr val="FFFFFF">
                          <a:alpha val="100000"/>
                        </a:srgbClr>
                      </a:solidFill>
                      <a:prstDash val="solid"/>
                    </a:lnB>
                    <a:solidFill>
                      <a:srgbClr val="EEEEEE">
                        <a:alpha val="100000"/>
                      </a:srgbClr>
                    </a:solidFill>
                  </a:tcPr>
                </a:tc>
                <a:tc>
                  <a:txBody>
                    <a:bodyPr/>
                    <a:lstStyle/>
                    <a:p>
                      <a:pPr marL="63500" marR="63500" algn="ctr">
                        <a:lnSpc>
                          <a:spcPct val="100000"/>
                        </a:lnSpc>
                        <a:spcBef>
                          <a:spcPts val="500"/>
                        </a:spcBef>
                        <a:spcAft>
                          <a:spcPts val="500"/>
                        </a:spcAft>
                        <a:buNone/>
                      </a:pPr>
                      <a:r>
                        <a:rPr sz="1100" b="0" i="0" u="none" cap="none">
                          <a:solidFill>
                            <a:srgbClr val="000000">
                              <a:alpha val="100000"/>
                            </a:srgbClr>
                          </a:solidFill>
                          <a:latin typeface="Arial"/>
                          <a:cs typeface="Arial"/>
                          <a:sym typeface="Arial"/>
                        </a:rPr>
                        <a:t>0.46</a:t>
                      </a:r>
                    </a:p>
                  </a:txBody>
                  <a:tcPr marL="0" marR="0" marT="63500" marB="63500" anchor="ctr">
                    <a:lnL w="12700" cap="flat" cmpd="sng" algn="ctr">
                      <a:solidFill>
                        <a:srgbClr val="FFFFFF">
                          <a:alpha val="100000"/>
                        </a:srgbClr>
                      </a:solidFill>
                      <a:prstDash val="solid"/>
                    </a:lnL>
                    <a:lnR w="12700" cap="flat" cmpd="sng" algn="ctr">
                      <a:solidFill>
                        <a:srgbClr val="FFFFFF">
                          <a:alpha val="100000"/>
                        </a:srgbClr>
                      </a:solidFill>
                      <a:prstDash val="solid"/>
                    </a:lnR>
                    <a:lnT w="12700" cap="flat" cmpd="sng" algn="ctr">
                      <a:solidFill>
                        <a:srgbClr val="FFFFFF">
                          <a:alpha val="100000"/>
                        </a:srgbClr>
                      </a:solidFill>
                      <a:prstDash val="solid"/>
                    </a:lnT>
                    <a:lnB w="12700" cap="flat" cmpd="sng" algn="ctr">
                      <a:solidFill>
                        <a:srgbClr val="FFFFFF">
                          <a:alpha val="100000"/>
                        </a:srgbClr>
                      </a:solidFill>
                      <a:prstDash val="solid"/>
                    </a:lnB>
                    <a:solidFill>
                      <a:srgbClr val="EEEEEE">
                        <a:alpha val="100000"/>
                      </a:srgbClr>
                    </a:solidFill>
                  </a:tcPr>
                </a:tc>
                <a:tc>
                  <a:txBody>
                    <a:bodyPr/>
                    <a:lstStyle/>
                    <a:p>
                      <a:pPr marL="63500" marR="63500" algn="ctr">
                        <a:lnSpc>
                          <a:spcPct val="100000"/>
                        </a:lnSpc>
                        <a:spcBef>
                          <a:spcPts val="500"/>
                        </a:spcBef>
                        <a:spcAft>
                          <a:spcPts val="500"/>
                        </a:spcAft>
                        <a:buNone/>
                      </a:pPr>
                      <a:r>
                        <a:rPr sz="1100" b="0" i="0" u="none" cap="none">
                          <a:solidFill>
                            <a:srgbClr val="000000">
                              <a:alpha val="100000"/>
                            </a:srgbClr>
                          </a:solidFill>
                          <a:latin typeface="Arial"/>
                          <a:cs typeface="Arial"/>
                          <a:sym typeface="Arial"/>
                        </a:rPr>
                        <a:t>0.99</a:t>
                      </a:r>
                    </a:p>
                  </a:txBody>
                  <a:tcPr marL="0" marR="0" marT="63500" marB="63500" anchor="ctr">
                    <a:lnL w="12700" cap="flat" cmpd="sng" algn="ctr">
                      <a:solidFill>
                        <a:srgbClr val="FFFFFF">
                          <a:alpha val="100000"/>
                        </a:srgbClr>
                      </a:solidFill>
                      <a:prstDash val="solid"/>
                    </a:lnL>
                    <a:lnR w="12700" cap="flat" cmpd="sng" algn="ctr">
                      <a:solidFill>
                        <a:srgbClr val="FFFFFF">
                          <a:alpha val="100000"/>
                        </a:srgbClr>
                      </a:solidFill>
                      <a:prstDash val="solid"/>
                    </a:lnR>
                    <a:lnT w="12700" cap="flat" cmpd="sng" algn="ctr">
                      <a:solidFill>
                        <a:srgbClr val="FFFFFF">
                          <a:alpha val="100000"/>
                        </a:srgbClr>
                      </a:solidFill>
                      <a:prstDash val="solid"/>
                    </a:lnT>
                    <a:lnB w="12700" cap="flat" cmpd="sng" algn="ctr">
                      <a:solidFill>
                        <a:srgbClr val="FFFFFF">
                          <a:alpha val="100000"/>
                        </a:srgbClr>
                      </a:solidFill>
                      <a:prstDash val="solid"/>
                    </a:lnB>
                    <a:solidFill>
                      <a:srgbClr val="EEEEEE">
                        <a:alpha val="100000"/>
                      </a:srgbClr>
                    </a:solidFill>
                  </a:tcPr>
                </a:tc>
                <a:tc>
                  <a:txBody>
                    <a:bodyPr/>
                    <a:lstStyle/>
                    <a:p>
                      <a:pPr marL="63500" marR="63500" algn="ctr">
                        <a:lnSpc>
                          <a:spcPct val="100000"/>
                        </a:lnSpc>
                        <a:spcBef>
                          <a:spcPts val="500"/>
                        </a:spcBef>
                        <a:spcAft>
                          <a:spcPts val="500"/>
                        </a:spcAft>
                        <a:buNone/>
                      </a:pPr>
                      <a:r>
                        <a:rPr sz="1100" b="0" i="0" u="none" cap="none">
                          <a:solidFill>
                            <a:srgbClr val="000000">
                              <a:alpha val="100000"/>
                            </a:srgbClr>
                          </a:solidFill>
                          <a:latin typeface="Arial"/>
                          <a:cs typeface="Arial"/>
                          <a:sym typeface="Arial"/>
                        </a:rPr>
                        <a:t>0.83</a:t>
                      </a:r>
                    </a:p>
                  </a:txBody>
                  <a:tcPr marL="0" marR="0" marT="63500" marB="63500" anchor="ctr">
                    <a:lnL w="12700" cap="flat" cmpd="sng" algn="ctr">
                      <a:solidFill>
                        <a:srgbClr val="FFFFFF">
                          <a:alpha val="100000"/>
                        </a:srgbClr>
                      </a:solidFill>
                      <a:prstDash val="solid"/>
                    </a:lnL>
                    <a:lnR w="12700" cap="flat" cmpd="sng" algn="ctr">
                      <a:solidFill>
                        <a:srgbClr val="FFFFFF">
                          <a:alpha val="100000"/>
                        </a:srgbClr>
                      </a:solidFill>
                      <a:prstDash val="solid"/>
                    </a:lnR>
                    <a:lnT w="12700" cap="flat" cmpd="sng" algn="ctr">
                      <a:solidFill>
                        <a:srgbClr val="FFFFFF">
                          <a:alpha val="100000"/>
                        </a:srgbClr>
                      </a:solidFill>
                      <a:prstDash val="solid"/>
                    </a:lnT>
                    <a:lnB w="12700" cap="flat" cmpd="sng" algn="ctr">
                      <a:solidFill>
                        <a:srgbClr val="FFFFFF">
                          <a:alpha val="100000"/>
                        </a:srgbClr>
                      </a:solidFill>
                      <a:prstDash val="solid"/>
                    </a:lnB>
                    <a:solidFill>
                      <a:srgbClr val="EEEEEE">
                        <a:alpha val="100000"/>
                      </a:srgbClr>
                    </a:solidFill>
                  </a:tcPr>
                </a:tc>
                <a:tc>
                  <a:txBody>
                    <a:bodyPr/>
                    <a:lstStyle/>
                    <a:p>
                      <a:pPr marL="63500" marR="63500" algn="ctr">
                        <a:lnSpc>
                          <a:spcPct val="100000"/>
                        </a:lnSpc>
                        <a:spcBef>
                          <a:spcPts val="500"/>
                        </a:spcBef>
                        <a:spcAft>
                          <a:spcPts val="500"/>
                        </a:spcAft>
                        <a:buNone/>
                      </a:pPr>
                      <a:r>
                        <a:rPr sz="1100" b="0" i="0" u="none" cap="none">
                          <a:solidFill>
                            <a:srgbClr val="000000">
                              <a:alpha val="100000"/>
                            </a:srgbClr>
                          </a:solidFill>
                          <a:latin typeface="Arial"/>
                          <a:cs typeface="Arial"/>
                          <a:sym typeface="Arial"/>
                        </a:rPr>
                        <a:t>0.41</a:t>
                      </a:r>
                    </a:p>
                  </a:txBody>
                  <a:tcPr marL="0" marR="0" marT="63500" marB="63500" anchor="ctr">
                    <a:lnL w="12700" cap="flat" cmpd="sng" algn="ctr">
                      <a:solidFill>
                        <a:srgbClr val="FFFFFF">
                          <a:alpha val="100000"/>
                        </a:srgbClr>
                      </a:solidFill>
                      <a:prstDash val="solid"/>
                    </a:lnL>
                    <a:lnR w="12700" cap="flat" cmpd="sng" algn="ctr">
                      <a:solidFill>
                        <a:srgbClr val="FFFFFF">
                          <a:alpha val="100000"/>
                        </a:srgbClr>
                      </a:solidFill>
                      <a:prstDash val="solid"/>
                    </a:lnR>
                    <a:lnT w="12700" cap="flat" cmpd="sng" algn="ctr">
                      <a:solidFill>
                        <a:srgbClr val="FFFFFF">
                          <a:alpha val="100000"/>
                        </a:srgbClr>
                      </a:solidFill>
                      <a:prstDash val="solid"/>
                    </a:lnT>
                    <a:lnB w="12700" cap="flat" cmpd="sng" algn="ctr">
                      <a:solidFill>
                        <a:srgbClr val="FFFFFF">
                          <a:alpha val="100000"/>
                        </a:srgbClr>
                      </a:solidFill>
                      <a:prstDash val="solid"/>
                    </a:lnB>
                    <a:solidFill>
                      <a:srgbClr val="EEEEEE">
                        <a:alpha val="100000"/>
                      </a:srgbClr>
                    </a:solidFill>
                  </a:tcPr>
                </a:tc>
                <a:tc>
                  <a:txBody>
                    <a:bodyPr/>
                    <a:lstStyle/>
                    <a:p>
                      <a:pPr marL="63500" marR="63500" algn="ctr">
                        <a:lnSpc>
                          <a:spcPct val="100000"/>
                        </a:lnSpc>
                        <a:spcBef>
                          <a:spcPts val="500"/>
                        </a:spcBef>
                        <a:spcAft>
                          <a:spcPts val="500"/>
                        </a:spcAft>
                        <a:buNone/>
                      </a:pPr>
                      <a:r>
                        <a:rPr sz="1100" b="0" i="0" u="none" cap="none" dirty="0">
                          <a:solidFill>
                            <a:srgbClr val="000000">
                              <a:alpha val="100000"/>
                            </a:srgbClr>
                          </a:solidFill>
                          <a:latin typeface="Arial"/>
                          <a:cs typeface="Arial"/>
                          <a:sym typeface="Arial"/>
                        </a:rPr>
                        <a:t>1.02</a:t>
                      </a:r>
                    </a:p>
                  </a:txBody>
                  <a:tcPr marL="0" marR="0" marT="63500" marB="63500" anchor="ctr">
                    <a:lnL w="12700" cap="flat" cmpd="sng" algn="ctr">
                      <a:solidFill>
                        <a:srgbClr val="FFFFFF">
                          <a:alpha val="100000"/>
                        </a:srgbClr>
                      </a:solidFill>
                      <a:prstDash val="solid"/>
                    </a:lnL>
                    <a:lnR w="12700" cap="flat" cmpd="sng" algn="ctr">
                      <a:solidFill>
                        <a:srgbClr val="FFFFFF">
                          <a:alpha val="100000"/>
                        </a:srgbClr>
                      </a:solidFill>
                      <a:prstDash val="solid"/>
                    </a:lnR>
                    <a:lnT w="12700" cap="flat" cmpd="sng" algn="ctr">
                      <a:solidFill>
                        <a:srgbClr val="FFFFFF">
                          <a:alpha val="100000"/>
                        </a:srgbClr>
                      </a:solidFill>
                      <a:prstDash val="solid"/>
                    </a:lnT>
                    <a:lnB w="12700" cap="flat" cmpd="sng" algn="ctr">
                      <a:solidFill>
                        <a:srgbClr val="FFFFFF">
                          <a:alpha val="100000"/>
                        </a:srgbClr>
                      </a:solidFill>
                      <a:prstDash val="solid"/>
                    </a:lnB>
                    <a:solidFill>
                      <a:srgbClr val="EEEEEE">
                        <a:alpha val="100000"/>
                      </a:srgbClr>
                    </a:solidFill>
                  </a:tcPr>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222286184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p:spPr>
        <p:txBody>
          <a:bodyPr/>
          <a:lstStyle/>
          <a:p>
            <a:r>
              <a:rPr lang="en-US" sz="2000" dirty="0"/>
              <a:t>8.2(2)(c)(v) Other Settlement metrics</a:t>
            </a:r>
            <a:endParaRPr lang="en-US" sz="2000" b="1" dirty="0">
              <a:solidFill>
                <a:schemeClr val="accent1"/>
              </a:solidFill>
            </a:endParaRPr>
          </a:p>
        </p:txBody>
      </p:sp>
      <p:sp>
        <p:nvSpPr>
          <p:cNvPr id="3"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6</a:t>
            </a:fld>
            <a:endParaRPr lang="en-US"/>
          </a:p>
        </p:txBody>
      </p:sp>
      <p:pic>
        <p:nvPicPr>
          <p:cNvPr id="4" name="Content Placeholder 3"/>
          <p:cNvPicPr>
            <a:picLocks noGrp="1"/>
          </p:cNvPicPr>
          <p:nvPr>
            <p:ph/>
          </p:nvPr>
        </p:nvPicPr>
        <p:blipFill>
          <a:blip r:embed="rId3"/>
          <a:stretch>
            <a:fillRect/>
          </a:stretch>
        </p:blipFill>
        <p:spPr>
          <a:xfrm>
            <a:off x="512064" y="813816"/>
            <a:ext cx="3931920" cy="2724912"/>
          </a:xfrm>
          <a:prstGeom prst="rect">
            <a:avLst/>
          </a:prstGeom>
        </p:spPr>
      </p:pic>
      <p:pic>
        <p:nvPicPr>
          <p:cNvPr id="5" name="Content Placeholder 4"/>
          <p:cNvPicPr>
            <a:picLocks noGrp="1"/>
          </p:cNvPicPr>
          <p:nvPr>
            <p:ph/>
          </p:nvPr>
        </p:nvPicPr>
        <p:blipFill>
          <a:blip r:embed="rId4"/>
          <a:stretch>
            <a:fillRect/>
          </a:stretch>
        </p:blipFill>
        <p:spPr>
          <a:xfrm>
            <a:off x="4608576" y="813816"/>
            <a:ext cx="3931920" cy="2724912"/>
          </a:xfrm>
          <a:prstGeom prst="rect">
            <a:avLst/>
          </a:prstGeom>
        </p:spPr>
      </p:pic>
      <p:pic>
        <p:nvPicPr>
          <p:cNvPr id="6" name="Content Placeholder 5"/>
          <p:cNvPicPr>
            <a:picLocks noGrp="1"/>
          </p:cNvPicPr>
          <p:nvPr>
            <p:ph/>
          </p:nvPr>
        </p:nvPicPr>
        <p:blipFill>
          <a:blip r:embed="rId5"/>
          <a:stretch>
            <a:fillRect/>
          </a:stretch>
        </p:blipFill>
        <p:spPr>
          <a:xfrm>
            <a:off x="512064" y="3456432"/>
            <a:ext cx="3931920" cy="2724912"/>
          </a:xfrm>
          <a:prstGeom prst="rect">
            <a:avLst/>
          </a:prstGeom>
        </p:spPr>
      </p:pic>
      <p:pic>
        <p:nvPicPr>
          <p:cNvPr id="7" name="Content Placeholder 6"/>
          <p:cNvPicPr>
            <a:picLocks noGrp="1"/>
          </p:cNvPicPr>
          <p:nvPr>
            <p:ph/>
          </p:nvPr>
        </p:nvPicPr>
        <p:blipFill>
          <a:blip r:embed="rId6"/>
          <a:stretch>
            <a:fillRect/>
          </a:stretch>
        </p:blipFill>
        <p:spPr>
          <a:xfrm>
            <a:off x="4608576" y="3456432"/>
            <a:ext cx="3931920" cy="2724912"/>
          </a:xfrm>
          <a:prstGeom prst="rect">
            <a:avLst/>
          </a:prstGeom>
        </p:spPr>
      </p:pic>
    </p:spTree>
    <p:extLst>
      <p:ext uri="{BB962C8B-B14F-4D97-AF65-F5344CB8AC3E}">
        <p14:creationId xmlns:p14="http://schemas.microsoft.com/office/powerpoint/2010/main" val="304275924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p:spPr>
        <p:txBody>
          <a:bodyPr/>
          <a:lstStyle/>
          <a:p>
            <a:r>
              <a:rPr lang="en-US" sz="2000" dirty="0"/>
              <a:t>8.2(2)(c)(v) Other Settlement metrics</a:t>
            </a:r>
            <a:endParaRPr lang="en-US" sz="2000" b="1" dirty="0">
              <a:solidFill>
                <a:schemeClr val="accent1"/>
              </a:solidFill>
            </a:endParaRPr>
          </a:p>
        </p:txBody>
      </p:sp>
      <p:sp>
        <p:nvSpPr>
          <p:cNvPr id="3"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7</a:t>
            </a:fld>
            <a:endParaRPr lang="en-US"/>
          </a:p>
        </p:txBody>
      </p:sp>
      <p:pic>
        <p:nvPicPr>
          <p:cNvPr id="4" name="Content Placeholder 3"/>
          <p:cNvPicPr>
            <a:picLocks noGrp="1"/>
          </p:cNvPicPr>
          <p:nvPr>
            <p:ph/>
          </p:nvPr>
        </p:nvPicPr>
        <p:blipFill>
          <a:blip r:embed="rId3"/>
          <a:stretch>
            <a:fillRect/>
          </a:stretch>
        </p:blipFill>
        <p:spPr>
          <a:xfrm>
            <a:off x="512064" y="813816"/>
            <a:ext cx="3931920" cy="2724912"/>
          </a:xfrm>
          <a:prstGeom prst="rect">
            <a:avLst/>
          </a:prstGeom>
        </p:spPr>
      </p:pic>
      <p:pic>
        <p:nvPicPr>
          <p:cNvPr id="5" name="Content Placeholder 4"/>
          <p:cNvPicPr>
            <a:picLocks noGrp="1"/>
          </p:cNvPicPr>
          <p:nvPr>
            <p:ph/>
          </p:nvPr>
        </p:nvPicPr>
        <p:blipFill>
          <a:blip r:embed="rId4"/>
          <a:stretch>
            <a:fillRect/>
          </a:stretch>
        </p:blipFill>
        <p:spPr>
          <a:xfrm>
            <a:off x="4608576" y="813816"/>
            <a:ext cx="3931920" cy="2724912"/>
          </a:xfrm>
          <a:prstGeom prst="rect">
            <a:avLst/>
          </a:prstGeom>
        </p:spPr>
      </p:pic>
      <p:pic>
        <p:nvPicPr>
          <p:cNvPr id="6" name="Content Placeholder 5"/>
          <p:cNvPicPr>
            <a:picLocks noGrp="1"/>
          </p:cNvPicPr>
          <p:nvPr>
            <p:ph/>
          </p:nvPr>
        </p:nvPicPr>
        <p:blipFill>
          <a:blip r:embed="rId5"/>
          <a:stretch>
            <a:fillRect/>
          </a:stretch>
        </p:blipFill>
        <p:spPr>
          <a:xfrm>
            <a:off x="512064" y="3456432"/>
            <a:ext cx="3931920" cy="2724912"/>
          </a:xfrm>
          <a:prstGeom prst="rect">
            <a:avLst/>
          </a:prstGeom>
        </p:spPr>
      </p:pic>
      <p:pic>
        <p:nvPicPr>
          <p:cNvPr id="7" name="Content Placeholder 6"/>
          <p:cNvPicPr>
            <a:picLocks noGrp="1"/>
          </p:cNvPicPr>
          <p:nvPr>
            <p:ph/>
          </p:nvPr>
        </p:nvPicPr>
        <p:blipFill>
          <a:blip r:embed="rId6"/>
          <a:stretch>
            <a:fillRect/>
          </a:stretch>
        </p:blipFill>
        <p:spPr>
          <a:xfrm>
            <a:off x="4608576" y="3456432"/>
            <a:ext cx="3931920" cy="2724912"/>
          </a:xfrm>
          <a:prstGeom prst="rect">
            <a:avLst/>
          </a:prstGeom>
        </p:spPr>
      </p:pic>
    </p:spTree>
    <p:extLst>
      <p:ext uri="{BB962C8B-B14F-4D97-AF65-F5344CB8AC3E}">
        <p14:creationId xmlns:p14="http://schemas.microsoft.com/office/powerpoint/2010/main" val="233631806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a:normAutofit/>
          </a:bodyPr>
          <a:lstStyle/>
          <a:p>
            <a:r>
              <a:rPr lang="en-US"/>
              <a:t>8.2(2)(c)(vi) Availability of ESIID consumption data</a:t>
            </a:r>
            <a:endParaRPr lang="en-US" b="1"/>
          </a:p>
        </p:txBody>
      </p:sp>
      <p:sp>
        <p:nvSpPr>
          <p:cNvPr id="3" name="Slide Number Placeholder 5"/>
          <p:cNvSpPr>
            <a:spLocks noGrp="1"/>
          </p:cNvSpPr>
          <p:nvPr>
            <p:ph type="sldNum" sz="quarter" idx="4"/>
          </p:nvPr>
        </p:nvSpPr>
        <p:spPr>
          <a:xfrm>
            <a:off x="8534400" y="6561138"/>
            <a:ext cx="533400" cy="220662"/>
          </a:xfrm>
        </p:spPr>
        <p:txBody>
          <a:bodyPr anchor="ctr">
            <a:noAutofit/>
          </a:bodyPr>
          <a:lstStyle/>
          <a:p>
            <a:pPr>
              <a:lnSpc>
                <a:spcPct val="90000"/>
              </a:lnSpc>
              <a:spcAft>
                <a:spcPts val="600"/>
              </a:spcAft>
            </a:pPr>
            <a:fld id="{1D93BD3E-1E9A-4970-A6F7-E7AC52762E0C}" type="slidenum">
              <a:rPr lang="en-US" smtClean="0"/>
              <a:pPr>
                <a:lnSpc>
                  <a:spcPct val="90000"/>
                </a:lnSpc>
                <a:spcAft>
                  <a:spcPts val="600"/>
                </a:spcAft>
              </a:pPr>
              <a:t>8</a:t>
            </a:fld>
            <a:endParaRPr lang="en-US" dirty="0"/>
          </a:p>
        </p:txBody>
      </p:sp>
      <p:pic>
        <p:nvPicPr>
          <p:cNvPr id="5" name="Graphic 4">
            <a:extLst>
              <a:ext uri="{FF2B5EF4-FFF2-40B4-BE49-F238E27FC236}">
                <a16:creationId xmlns:a16="http://schemas.microsoft.com/office/drawing/2014/main" id="{1C4613D9-8B95-4C9D-92E3-C915BD1067BF}"/>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57200" y="907605"/>
            <a:ext cx="8229600" cy="5340795"/>
          </a:xfrm>
          <a:prstGeom prst="rect">
            <a:avLst/>
          </a:prstGeom>
        </p:spPr>
      </p:pic>
    </p:spTree>
    <p:extLst>
      <p:ext uri="{BB962C8B-B14F-4D97-AF65-F5344CB8AC3E}">
        <p14:creationId xmlns:p14="http://schemas.microsoft.com/office/powerpoint/2010/main" val="912734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a:normAutofit/>
          </a:bodyPr>
          <a:lstStyle/>
          <a:p>
            <a:r>
              <a:rPr lang="en-US"/>
              <a:t>8.2(2)(c)(vi) Availability of ESIID consumption data</a:t>
            </a:r>
            <a:endParaRPr lang="en-US" b="1"/>
          </a:p>
        </p:txBody>
      </p:sp>
      <p:sp>
        <p:nvSpPr>
          <p:cNvPr id="3" name="Slide Number Placeholder 5"/>
          <p:cNvSpPr>
            <a:spLocks noGrp="1"/>
          </p:cNvSpPr>
          <p:nvPr>
            <p:ph type="sldNum" sz="quarter" idx="4"/>
          </p:nvPr>
        </p:nvSpPr>
        <p:spPr>
          <a:xfrm>
            <a:off x="8534400" y="6561138"/>
            <a:ext cx="533400" cy="220662"/>
          </a:xfrm>
        </p:spPr>
        <p:txBody>
          <a:bodyPr anchor="ctr">
            <a:noAutofit/>
          </a:bodyPr>
          <a:lstStyle/>
          <a:p>
            <a:pPr>
              <a:lnSpc>
                <a:spcPct val="90000"/>
              </a:lnSpc>
              <a:spcAft>
                <a:spcPts val="600"/>
              </a:spcAft>
            </a:pPr>
            <a:fld id="{1D93BD3E-1E9A-4970-A6F7-E7AC52762E0C}" type="slidenum">
              <a:rPr lang="en-US" smtClean="0"/>
              <a:pPr>
                <a:lnSpc>
                  <a:spcPct val="90000"/>
                </a:lnSpc>
                <a:spcAft>
                  <a:spcPts val="600"/>
                </a:spcAft>
              </a:pPr>
              <a:t>9</a:t>
            </a:fld>
            <a:endParaRPr lang="en-US" dirty="0"/>
          </a:p>
        </p:txBody>
      </p:sp>
      <p:pic>
        <p:nvPicPr>
          <p:cNvPr id="6" name="Picture 5">
            <a:extLst>
              <a:ext uri="{FF2B5EF4-FFF2-40B4-BE49-F238E27FC236}">
                <a16:creationId xmlns:a16="http://schemas.microsoft.com/office/drawing/2014/main" id="{F7A25288-47CA-C17F-1F4A-5D1D7A9F2151}"/>
              </a:ext>
            </a:extLst>
          </p:cNvPr>
          <p:cNvPicPr>
            <a:picLocks noChangeAspect="1"/>
          </p:cNvPicPr>
          <p:nvPr/>
        </p:nvPicPr>
        <p:blipFill>
          <a:blip r:embed="rId3"/>
          <a:stretch>
            <a:fillRect/>
          </a:stretch>
        </p:blipFill>
        <p:spPr>
          <a:xfrm>
            <a:off x="304800" y="838201"/>
            <a:ext cx="8610600" cy="5334000"/>
          </a:xfrm>
          <a:prstGeom prst="rect">
            <a:avLst/>
          </a:prstGeom>
        </p:spPr>
      </p:pic>
    </p:spTree>
    <p:extLst>
      <p:ext uri="{BB962C8B-B14F-4D97-AF65-F5344CB8AC3E}">
        <p14:creationId xmlns:p14="http://schemas.microsoft.com/office/powerpoint/2010/main" val="937234579"/>
      </p:ext>
    </p:extLst>
  </p:cSld>
  <p:clrMapOvr>
    <a:masterClrMapping/>
  </p:clrMapOvr>
</p:sld>
</file>

<file path=ppt/theme/theme1.xml><?xml version="1.0" encoding="utf-8"?>
<a:theme xmlns:a="http://schemas.openxmlformats.org/drawingml/2006/main" name="1_Custom Design">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D9D3683894B5264EB8E83338F6BA777E" ma:contentTypeVersion="0" ma:contentTypeDescription="Create a new document." ma:contentTypeScope="" ma:versionID="6d9fae79e75f4a0e2854e81853c40662">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C0E9AA12-8AF9-4AA6-90FE-24669859CDF3}">
  <ds:schemaRefs>
    <ds:schemaRef ds:uri="c34af464-7aa1-4edd-9be4-83dffc1cb926"/>
    <ds:schemaRef ds:uri="http://purl.org/dc/terms/"/>
    <ds:schemaRef ds:uri="http://schemas.microsoft.com/office/2006/metadata/properties"/>
    <ds:schemaRef ds:uri="http://schemas.microsoft.com/office/2006/documentManagement/types"/>
    <ds:schemaRef ds:uri="http://purl.org/dc/elements/1.1/"/>
    <ds:schemaRef ds:uri="http://schemas.openxmlformats.org/package/2006/metadata/core-properties"/>
    <ds:schemaRef ds:uri="http://schemas.microsoft.com/office/infopath/2007/PartnerControls"/>
    <ds:schemaRef ds:uri="http://www.w3.org/XML/1998/namespace"/>
    <ds:schemaRef ds:uri="http://purl.org/dc/dcmitype/"/>
  </ds:schemaRefs>
</ds:datastoreItem>
</file>

<file path=customXml/itemProps2.xml><?xml version="1.0" encoding="utf-8"?>
<ds:datastoreItem xmlns:ds="http://schemas.openxmlformats.org/officeDocument/2006/customXml" ds:itemID="{E4A68982-DD5D-44FD-B77F-4C531465FE54}">
  <ds:schemaRefs>
    <ds:schemaRef ds:uri="http://schemas.microsoft.com/sharepoint/v3/contenttype/forms"/>
  </ds:schemaRefs>
</ds:datastoreItem>
</file>

<file path=customXml/itemProps3.xml><?xml version="1.0" encoding="utf-8"?>
<ds:datastoreItem xmlns:ds="http://schemas.openxmlformats.org/officeDocument/2006/customXml" ds:itemID="{73B813C5-B896-4665-8CDA-23C23DD459F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8074</TotalTime>
  <Words>2277</Words>
  <Application>Microsoft Office PowerPoint</Application>
  <PresentationFormat>On-screen Show (4:3)</PresentationFormat>
  <Paragraphs>1025</Paragraphs>
  <Slides>12</Slides>
  <Notes>9</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12</vt:i4>
      </vt:variant>
    </vt:vector>
  </HeadingPairs>
  <TitlesOfParts>
    <vt:vector size="18" baseType="lpstr">
      <vt:lpstr>Arial</vt:lpstr>
      <vt:lpstr>Calibri</vt:lpstr>
      <vt:lpstr>times</vt:lpstr>
      <vt:lpstr>Times New Roman</vt:lpstr>
      <vt:lpstr>1_Custom Design</vt:lpstr>
      <vt:lpstr>Office Theme</vt:lpstr>
      <vt:lpstr>PowerPoint Presentation</vt:lpstr>
      <vt:lpstr>8.2(2)(c)(i) Track number of price changes</vt:lpstr>
      <vt:lpstr>8.2(2)(c)(iv) Track number of resettlements due to non-price errors</vt:lpstr>
      <vt:lpstr>8.2(2)(c)(ii) Track number and types of disputes submitted 8.2(2)(c)(iii) Compliance with timeliness of response to disputes</vt:lpstr>
      <vt:lpstr>8.2(2)(c)(v) Other Settlement metrics</vt:lpstr>
      <vt:lpstr>8.2(2)(c)(v) Other Settlement metrics</vt:lpstr>
      <vt:lpstr>8.2(2)(c)(v) Other Settlement metrics</vt:lpstr>
      <vt:lpstr>8.2(2)(c)(vi) Availability of ESIID consumption data</vt:lpstr>
      <vt:lpstr>8.2(2)(c)(vi) Availability of ESIID consumption data</vt:lpstr>
      <vt:lpstr>8.2(2)(g) Net Allocation to Load - Totals and $/MWh</vt:lpstr>
      <vt:lpstr>8.2(2)(g) Net Allocation to Load - Totals and $/MWh </vt:lpstr>
      <vt:lpstr>26.2 Securitization Default Charge 27.3 Securitization Uplift Charge</vt:lpstr>
    </vt:vector>
  </TitlesOfParts>
  <Company>The Electric Reliability Council of Texas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Simien, Teresa</cp:lastModifiedBy>
  <cp:revision>142</cp:revision>
  <cp:lastPrinted>2016-01-21T20:53:15Z</cp:lastPrinted>
  <dcterms:created xsi:type="dcterms:W3CDTF">2016-01-21T15:20:31Z</dcterms:created>
  <dcterms:modified xsi:type="dcterms:W3CDTF">2026-01-16T16:04:24Z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0x010100D9D3683894B5264EB8E83338F6BA777E</vt:lpwstr>
  </property>
  <property fmtid="{D5CDD505-2E9C-101B-9397-08002B2CF9AE}" pid="3" name="MSIP_Label_7084cbda-52b8-46fb-a7b7-cb5bd465ed85_Enabled">
    <vt:lpwstr>true</vt:lpwstr>
  </property>
  <property fmtid="{D5CDD505-2E9C-101B-9397-08002B2CF9AE}" pid="4" name="MSIP_Label_7084cbda-52b8-46fb-a7b7-cb5bd465ed85_SetDate">
    <vt:lpwstr>2024-01-09T19:56:30Z</vt:lpwstr>
  </property>
  <property fmtid="{D5CDD505-2E9C-101B-9397-08002B2CF9AE}" pid="5" name="MSIP_Label_7084cbda-52b8-46fb-a7b7-cb5bd465ed85_Method">
    <vt:lpwstr>Standard</vt:lpwstr>
  </property>
  <property fmtid="{D5CDD505-2E9C-101B-9397-08002B2CF9AE}" pid="6" name="MSIP_Label_7084cbda-52b8-46fb-a7b7-cb5bd465ed85_Name">
    <vt:lpwstr>Internal</vt:lpwstr>
  </property>
  <property fmtid="{D5CDD505-2E9C-101B-9397-08002B2CF9AE}" pid="7" name="MSIP_Label_7084cbda-52b8-46fb-a7b7-cb5bd465ed85_SiteId">
    <vt:lpwstr>0afb747d-bff7-4596-a9fc-950ef9e0ec45</vt:lpwstr>
  </property>
  <property fmtid="{D5CDD505-2E9C-101B-9397-08002B2CF9AE}" pid="8" name="MSIP_Label_7084cbda-52b8-46fb-a7b7-cb5bd465ed85_ActionId">
    <vt:lpwstr>e29067ef-28ea-44e6-b77d-32af8f944210</vt:lpwstr>
  </property>
  <property fmtid="{D5CDD505-2E9C-101B-9397-08002B2CF9AE}" pid="9" name="MSIP_Label_7084cbda-52b8-46fb-a7b7-cb5bd465ed85_ContentBits">
    <vt:lpwstr>0</vt:lpwstr>
  </property>
</Properties>
</file>